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954478346456692E-2"/>
          <c:y val="3.3488447554922973E-2"/>
          <c:w val="0.89648757806135893"/>
          <c:h val="0.74981015090048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51487"/>
            </a:solidFill>
          </c:spPr>
          <c:invertIfNegative val="0"/>
          <c:dLbls>
            <c:dLbl>
              <c:idx val="0"/>
              <c:layout>
                <c:manualLayout>
                  <c:x val="-4.4908136482939495E-3"/>
                  <c:y val="2.2387342427267016E-3"/>
                </c:manualLayout>
              </c:layout>
              <c:tx>
                <c:rich>
                  <a:bodyPr/>
                  <a:lstStyle/>
                  <a:p>
                    <a:r>
                      <a:rPr lang="en-US" sz="1293" dirty="0" smtClean="0"/>
                      <a:t>3</a:t>
                    </a:r>
                    <a:r>
                      <a:rPr lang="en-US" sz="1477" dirty="0" smtClean="0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93" dirty="0" smtClean="0"/>
                      <a:t>6</a:t>
                    </a:r>
                    <a:r>
                      <a:rPr lang="en-US" sz="1477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15151515151515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35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93" dirty="0" smtClean="0"/>
                      <a:t>4</a:t>
                    </a:r>
                    <a:r>
                      <a:rPr lang="en-US" sz="1477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93" dirty="0" smtClean="0"/>
                      <a:t>3</a:t>
                    </a:r>
                    <a:r>
                      <a:rPr lang="en-US" sz="1477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93" dirty="0" smtClean="0"/>
                      <a:t>4</a:t>
                    </a:r>
                    <a:r>
                      <a:rPr lang="en-US" sz="1477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93" dirty="0" smtClean="0"/>
                      <a:t>7</a:t>
                    </a:r>
                    <a:r>
                      <a:rPr lang="en-US" sz="1477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93" dirty="0" smtClean="0"/>
                      <a:t>5</a:t>
                    </a:r>
                    <a:r>
                      <a:rPr lang="en-US" sz="1477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93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SEPT.</c:v>
                </c:pt>
                <c:pt idx="1">
                  <c:v>OCT.</c:v>
                </c:pt>
                <c:pt idx="2">
                  <c:v>NOV.</c:v>
                </c:pt>
                <c:pt idx="3">
                  <c:v>DEC.</c:v>
                </c:pt>
                <c:pt idx="4">
                  <c:v>JAN.</c:v>
                </c:pt>
                <c:pt idx="5">
                  <c:v>FEB.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23</c:v>
                </c:pt>
                <c:pt idx="1">
                  <c:v>46</c:v>
                </c:pt>
                <c:pt idx="2">
                  <c:v>34</c:v>
                </c:pt>
                <c:pt idx="3">
                  <c:v>31</c:v>
                </c:pt>
                <c:pt idx="4">
                  <c:v>23</c:v>
                </c:pt>
                <c:pt idx="5">
                  <c:v>19</c:v>
                </c:pt>
                <c:pt idx="6">
                  <c:v>106</c:v>
                </c:pt>
                <c:pt idx="7">
                  <c:v>70</c:v>
                </c:pt>
                <c:pt idx="8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82BAA">
                <a:alpha val="81000"/>
              </a:srgb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93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7403085945912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9059190877006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471264367816499E-3"/>
                  <c:y val="1.2143494087147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93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SEPT.</c:v>
                </c:pt>
                <c:pt idx="1">
                  <c:v>OCT.</c:v>
                </c:pt>
                <c:pt idx="2">
                  <c:v>NOV.</c:v>
                </c:pt>
                <c:pt idx="3">
                  <c:v>DEC.</c:v>
                </c:pt>
                <c:pt idx="4">
                  <c:v>JAN.</c:v>
                </c:pt>
                <c:pt idx="5">
                  <c:v>FEB.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61</c:v>
                </c:pt>
                <c:pt idx="1">
                  <c:v>57</c:v>
                </c:pt>
                <c:pt idx="2">
                  <c:v>29</c:v>
                </c:pt>
                <c:pt idx="3">
                  <c:v>62</c:v>
                </c:pt>
                <c:pt idx="4">
                  <c:v>51</c:v>
                </c:pt>
                <c:pt idx="5">
                  <c:v>26</c:v>
                </c:pt>
                <c:pt idx="6">
                  <c:v>38</c:v>
                </c:pt>
                <c:pt idx="7">
                  <c:v>35</c:v>
                </c:pt>
                <c:pt idx="8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SEPT.</c:v>
                </c:pt>
                <c:pt idx="1">
                  <c:v>OCT.</c:v>
                </c:pt>
                <c:pt idx="2">
                  <c:v>NOV.</c:v>
                </c:pt>
                <c:pt idx="3">
                  <c:v>DEC.</c:v>
                </c:pt>
                <c:pt idx="4">
                  <c:v>JAN.</c:v>
                </c:pt>
                <c:pt idx="5">
                  <c:v>FEB.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23264"/>
        <c:axId val="95324800"/>
      </c:barChart>
      <c:catAx>
        <c:axId val="9532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324800"/>
        <c:crosses val="autoZero"/>
        <c:auto val="1"/>
        <c:lblAlgn val="ctr"/>
        <c:lblOffset val="100"/>
        <c:noMultiLvlLbl val="0"/>
      </c:catAx>
      <c:valAx>
        <c:axId val="9532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323264"/>
        <c:crosses val="autoZero"/>
        <c:crossBetween val="between"/>
      </c:valAx>
      <c:spPr>
        <a:noFill/>
        <a:ln w="23387">
          <a:noFill/>
        </a:ln>
      </c:spPr>
    </c:plotArea>
    <c:legend>
      <c:legendPos val="r"/>
      <c:layout>
        <c:manualLayout>
          <c:xMode val="edge"/>
          <c:yMode val="edge"/>
          <c:x val="0.83585373419231701"/>
          <c:y val="1.4295404975786477E-2"/>
          <c:w val="8.8140897160582196E-2"/>
          <c:h val="0.184269158256626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6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15164771070289E-2"/>
          <c:y val="3.6443293946503759E-2"/>
          <c:w val="0.82777243122387478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4.78%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34%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42%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51%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54%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Sept.</c:v>
                </c:pt>
                <c:pt idx="1">
                  <c:v>Oct.</c:v>
                </c:pt>
                <c:pt idx="2">
                  <c:v>Nov.</c:v>
                </c:pt>
                <c:pt idx="3">
                  <c:v>Dec.</c:v>
                </c:pt>
                <c:pt idx="4">
                  <c:v>Jan.</c:v>
                </c:pt>
                <c:pt idx="5">
                  <c:v>Feb.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4.78</c:v>
                </c:pt>
                <c:pt idx="1">
                  <c:v>12</c:v>
                </c:pt>
                <c:pt idx="2">
                  <c:v>16</c:v>
                </c:pt>
                <c:pt idx="3">
                  <c:v>29</c:v>
                </c:pt>
                <c:pt idx="4">
                  <c:v>34</c:v>
                </c:pt>
                <c:pt idx="5">
                  <c:v>42</c:v>
                </c:pt>
                <c:pt idx="6">
                  <c:v>51</c:v>
                </c:pt>
                <c:pt idx="7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441E-3"/>
                  <c:y val="8.4180979826834635E-3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1.2%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Sept.</c:v>
                </c:pt>
                <c:pt idx="1">
                  <c:v>Oct.</c:v>
                </c:pt>
                <c:pt idx="2">
                  <c:v>Nov.</c:v>
                </c:pt>
                <c:pt idx="3">
                  <c:v>Dec.</c:v>
                </c:pt>
                <c:pt idx="4">
                  <c:v>Jan.</c:v>
                </c:pt>
                <c:pt idx="5">
                  <c:v>Feb.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637312"/>
        <c:axId val="118638848"/>
      </c:barChart>
      <c:catAx>
        <c:axId val="11863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638848"/>
        <c:crosses val="autoZero"/>
        <c:auto val="1"/>
        <c:lblAlgn val="ctr"/>
        <c:lblOffset val="100"/>
        <c:noMultiLvlLbl val="0"/>
      </c:catAx>
      <c:valAx>
        <c:axId val="11863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637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86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25</c:v>
                </c:pt>
                <c:pt idx="1">
                  <c:v>46</c:v>
                </c:pt>
                <c:pt idx="2">
                  <c:v>31</c:v>
                </c:pt>
                <c:pt idx="3">
                  <c:v>20</c:v>
                </c:pt>
                <c:pt idx="4">
                  <c:v>18</c:v>
                </c:pt>
                <c:pt idx="5">
                  <c:v>13</c:v>
                </c:pt>
                <c:pt idx="6">
                  <c:v>35</c:v>
                </c:pt>
                <c:pt idx="7">
                  <c:v>20</c:v>
                </c:pt>
                <c:pt idx="8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2014-15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86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16</c:v>
                </c:pt>
                <c:pt idx="1">
                  <c:v>24</c:v>
                </c:pt>
                <c:pt idx="2">
                  <c:v>22</c:v>
                </c:pt>
                <c:pt idx="3">
                  <c:v>4</c:v>
                </c:pt>
                <c:pt idx="4">
                  <c:v>17</c:v>
                </c:pt>
                <c:pt idx="5">
                  <c:v>11</c:v>
                </c:pt>
                <c:pt idx="6">
                  <c:v>20</c:v>
                </c:pt>
                <c:pt idx="7">
                  <c:v>17</c:v>
                </c:pt>
                <c:pt idx="8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2015-16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452599388379481E-3"/>
                  <c:y val="2.4875621890547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32415902140673E-2"/>
                  <c:y val="2.238805970149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10112"/>
        <c:axId val="120820096"/>
      </c:barChart>
      <c:catAx>
        <c:axId val="12081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820096"/>
        <c:crosses val="autoZero"/>
        <c:auto val="1"/>
        <c:lblAlgn val="ctr"/>
        <c:lblOffset val="100"/>
        <c:noMultiLvlLbl val="0"/>
      </c:catAx>
      <c:valAx>
        <c:axId val="12082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810112"/>
        <c:crosses val="autoZero"/>
        <c:crossBetween val="between"/>
      </c:valAx>
      <c:spPr>
        <a:noFill/>
        <a:ln w="25223">
          <a:noFill/>
        </a:ln>
      </c:spPr>
    </c:plotArea>
    <c:legend>
      <c:legendPos val="r"/>
      <c:layout>
        <c:manualLayout>
          <c:xMode val="edge"/>
          <c:yMode val="edge"/>
          <c:x val="0.86538250492126001"/>
          <c:y val="0.16416581773192157"/>
          <c:w val="0.12962074694791592"/>
          <c:h val="0.204579269009284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72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6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2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3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8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3E2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A7D6-5DF2-46AC-8058-2936FF51BE4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3BA7-FA09-41E0-AE50-1CAF59A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7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0CAcQjRw&amp;url=https://www.pinterest.com/sierramaras1367/awesome-teachers/&amp;ei=-AILVbKAO8SeNsqGhNgD&amp;psig=AFQjCNGEquZ-BRGMCZZZUS-9cvzHhuIawA&amp;ust=142686940198241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Faculty Focus</a:t>
            </a:r>
            <a:br>
              <a:rPr lang="en-US" dirty="0" smtClean="0"/>
            </a:br>
            <a:r>
              <a:rPr lang="en-US" dirty="0" smtClean="0"/>
              <a:t>October, 2015</a:t>
            </a:r>
            <a:endParaRPr lang="en-US" dirty="0"/>
          </a:p>
        </p:txBody>
      </p:sp>
      <p:pic>
        <p:nvPicPr>
          <p:cNvPr id="1030" name="Picture 6" descr="JPE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9144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833387">
            <a:off x="5593301" y="1979930"/>
            <a:ext cx="3268672" cy="861774"/>
          </a:xfrm>
          <a:prstGeom prst="rect">
            <a:avLst/>
          </a:prstGeom>
          <a:solidFill>
            <a:srgbClr val="F303E2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MCHS TRIBE on NEON NIGHT!  GO INDIANS!</a:t>
            </a:r>
          </a:p>
          <a:p>
            <a:pPr algn="ctr"/>
            <a:r>
              <a:rPr lang="en-US" sz="1400" b="1" dirty="0" smtClean="0"/>
              <a:t>Picture by:  Joey </a:t>
            </a:r>
            <a:r>
              <a:rPr lang="en-US" sz="1400" b="1" dirty="0" err="1" smtClean="0"/>
              <a:t>Ecklebarger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505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1"/>
          </a:xfrm>
          <a:solidFill>
            <a:srgbClr val="00B0F0"/>
          </a:solidFill>
        </p:spPr>
        <p:txBody>
          <a:bodyPr/>
          <a:lstStyle/>
          <a:p>
            <a:r>
              <a:rPr lang="en-US" u="sng" dirty="0" smtClean="0"/>
              <a:t>Reminders and Information</a:t>
            </a:r>
            <a:endParaRPr lang="en-US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  <a:solidFill>
            <a:srgbClr val="F303E2">
              <a:alpha val="11000"/>
            </a:srgbClr>
          </a:solidFill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5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Professional Learning Day—Lesson Plans—	Thursday during planning periods in Collab. Lab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Faculty Meeting—Thursday, 3:20 in Auditorium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TKES </a:t>
            </a:r>
            <a:r>
              <a:rPr lang="en-US" dirty="0" smtClean="0">
                <a:solidFill>
                  <a:schemeClr val="tx1"/>
                </a:solidFill>
              </a:rPr>
              <a:t>Formative #1 will begin the week of October </a:t>
            </a:r>
            <a:r>
              <a:rPr lang="en-US" dirty="0" smtClean="0">
                <a:solidFill>
                  <a:schemeClr val="tx1"/>
                </a:solidFill>
              </a:rPr>
              <a:t>	27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Professional Learning Day w/ DOE—Differentiation	</a:t>
            </a:r>
            <a:r>
              <a:rPr lang="en-US" sz="2000" dirty="0" smtClean="0">
                <a:solidFill>
                  <a:srgbClr val="0070C0"/>
                </a:solidFill>
              </a:rPr>
              <a:t>Mrs. Ford will post details on the </a:t>
            </a:r>
            <a:r>
              <a:rPr lang="en-US" sz="2000" dirty="0" err="1" smtClean="0">
                <a:solidFill>
                  <a:srgbClr val="0070C0"/>
                </a:solidFill>
              </a:rPr>
              <a:t>weebly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Oct. 20: Social Studies a.m./ELA p.m. (Subs provided)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Nov. 13:  Math a.m./Science p.m. (Subs provided)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Certified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Absences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Goal:  &lt; 400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85169"/>
              </p:ext>
            </p:extLst>
          </p:nvPr>
        </p:nvGraphicFramePr>
        <p:xfrm>
          <a:off x="381000" y="12954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68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Students Missing More than 5 Days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2014:  51.2%</a:t>
            </a:r>
            <a:br>
              <a:rPr lang="en-US" sz="2700" dirty="0" smtClean="0"/>
            </a:br>
            <a:r>
              <a:rPr lang="en-US" dirty="0" smtClean="0">
                <a:solidFill>
                  <a:srgbClr val="00B050"/>
                </a:solidFill>
              </a:rPr>
              <a:t>2015 Goal: &lt; 40%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216113"/>
              </p:ext>
            </p:extLst>
          </p:nvPr>
        </p:nvGraphicFramePr>
        <p:xfrm>
          <a:off x="533400" y="2209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42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Discipline</a:t>
            </a:r>
            <a:br>
              <a:rPr lang="en-US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Goal:  &lt; 350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988942"/>
              </p:ext>
            </p:extLst>
          </p:nvPr>
        </p:nvGraphicFramePr>
        <p:xfrm>
          <a:off x="381000" y="1219200"/>
          <a:ext cx="8305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97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974" y="27179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Don’t forget to </a:t>
            </a:r>
            <a:r>
              <a:rPr lang="en-US" sz="2800" dirty="0" smtClean="0"/>
              <a:t>comment on the WEEBLY!</a:t>
            </a:r>
            <a:endParaRPr lang="en-US" sz="2800" dirty="0"/>
          </a:p>
        </p:txBody>
      </p:sp>
      <p:sp>
        <p:nvSpPr>
          <p:cNvPr id="4" name="AutoShape 12" descr="data:image/jpeg;base64,/9j/4AAQSkZJRgABAQAAAQABAAD/2wCEAAkGBxQTEhUUExQUFBUXGSAXGBcYGRccGBgcHR0dHB8aHBggHCgiGhwlHB0XITEhJSksLi4uFyAzODMsNygtLisBCgoKDg0OGxAQGiwcHBwsLCwsLCwsLCwsLCwsLCwsLCwsLCwsLDcsLCwsLCw3LCwsNzgsLCw3Kys3MisrLDcsN//AABEIAL4BCQMBIgACEQEDEQH/xAAcAAACAgMBAQAAAAAAAAAAAAAFBgQHAQIDCAD/xABTEAACAQIEAwUEBAkHBwsFAAABAgMEEQAFEiEGMUEHEyJRcTJhgZEUI6GxNUJScnSzwdHwFSQzYnOy4TQ2goOSk6IWFyUmQ1NjZMLE8QhUo8PS/8QAGQEAAwEBAQAAAAAAAAAAAAAAAAECAwQF/8QAIhEAAgICAwACAwEAAAAAAAAAAAECERIhAzFBE1EEIjJh/9oADAMBAAIRAxEAPwCqCcfXw6dlHC8GYVM0dQHKpEHGhipuWtuRz2xaP/M7ln5M/wDvnxo5E0efMTaTKZpN1Sw/KYqo+bEYtzizs0oaWKKSETBjUQx3MrHwySqjbHrYnfDO/ZjRE3LVN/Pv3wnP6CihpMikX2nhW+wu53/4cRKmkKc2jYeaNf8AcfsxYHajw3FRPTxQd6yzrIGEjs41XjVGF+o1k4d07HMtsLie9v8AvnwsmOigMZGHztY4Mgy407U3eBJNatrct4hpK2vy21YK9nHZhHVQJVVjPok3ihQ6br0Z2G5vzAFtjiskTRV2Nlxe0vZhlVSjfRiyFWKF4pS+l12IYMSCQeYOK54a4ODZucvq7sEDklCyawFDKwPMAgjbDU0GIn3xknFndpXZ/R0UNO8AlBkqUibVIzeFr3tfkdueDnFHZZQQUdVNGJw8UEkiXlcjUiMwuOouBthZhiUuDjYHFpdm/Z3R1tBHUTiYyM0gOmVlFlkZRsPcBglxV2XUEFFUTRifXHE7reVyLqpIuOu+DMMSnAcb4tzgvsyoamhpp5ROZJY1drSsBc+QGwxPbsly6RW7mWdSCV1LKH0sNiCCCLg8xzw/kQsClb42wwZfwXNJmZy5nCshLPKB/wBkAp1qp/GbUoseRJ54tH/m3ymHu4pATJISqd5M4eQgXOkBhc23sBgc0GJSKnHwOHbtH4CXLwk0Du0DtoZJDdo2IJBD8ypsRY78t8KOVUwlqKeJr6ZJ4o2sbHS8iq1j0Nid8PLVkuO6OanGTzxdE/ZVlkal3M6KObNUOAPUk2GBnEXZJF3LPRSyiRVLKkjB0k66b21LfoQfhhZoeDKrvjAbfDr2WcI0+YxzvUd7dHVVCyMlgUBIIHW98O//ADS5f5VH++fBmgwZScR8ONgccojYW8rj5HFu8KdmlFPRU00nfl5YI5HImcDUyBjYDkLk7YblQlGyqMa46rTgz91dtP0jub38Wnv+75+enri0eLuzWip6Gpni78PFC7peZyLqpIuDzwOVAo2VVjAxZ3A3Z7R1dFFPN32ty99MrKNnZRYD3AYDcNcEx1OZ1dOxl+jUrFdmIYlj4F189gGJ+GFmh4MS8fHFhZ1wZQx5pQ0Kd/8AXCR5frnJCrG5QA/ikst/9E4av+aXL/8AzH+/fBmgwZSLY1thi4/yOKirWgh1933Ub+Nix1MZAdzvbwjC9fFraIegEpIOxI94JH3Y9QdmJJyqiJJJMQ3Pxx5fXHp/su/BNF/Yj9uMZG6KKkkJzY3JNsxtuTt/OdtvK33Y9C8Y5fJUUVTDFbvJI2RLm25G2/THntmH8qt5nMrfD6V/Hzx6H4rzRqWjqKhQGaKNnAN7G3Q2IxIyhk4Znp8yoqepRFeSVHUq+vwLIGa5sLexbF+55Xd0sZvbXNHH/tMB918VtlVVJXZrQzyGA6A5AjDghVjexOpiQdUibe7DtxvlU9RHTrBpvHUxTPqa3gQkm2xueW2AbVdiv290uqgik/7uoW/oyun3lcOHAY/6Nof0WH9WuB/apSCXK6kNeygSG3MBGDEj4A4I8Cfg2h/RYf1S4BFe9lnFNHSxVaVNTFC5q5WCu1iRsL+lwfljXK8yhqOKBLTyLLGacjWpuCQljv7tsB+B+zyLMVqpZJ5oytTJGAnd2sDqv4lJvviXwpkC0PEaUyO8irAzBn06vElyPCAPLDEPvaXw/NWQ06QBSY6lJW1Np8K3vbzO/LBTjr8G136LN+qbELtA4lkoYoHjRHMs6QkNewDXuRYjfbE3jv8ABtd+izfqmwhgDsW/BMP58v618IHaZwfWCesrSqmmLB/6XfSQq+x69PfiwOxX8Ew/ny/rXwk9pfHk7vWZf3cIiDCPX49dvA9+dr9MNdgWV2Z/gqi/sF+7EbgPh6WjeveYoBUVTzoAb2Qk2LeR92JPZn+CqL+wX7sQuAs/lrHzCOfSwp6qSFLLa6AkAMOR5YQCvleeQtxPKyupV4DTKwIKmRe7YgHqfCw9Rht434dlqJaSqpyhno2Z0jckJIGABUsPZPhFjir8+4IM2dT0lH3cIEYqRcsqofACE0i6+JgRblvh2yvPa3Lp6WjzJ46kVJKRTJfWhUqAJLgBgS6i43874AEbjjjmrqkNHVUqUzo6uwu+sab2sCLFT5g2wvcNn+e0f6VB+uTFt9t+VI9EtRpHeQyIA3XS7BGU+Y3Bt5jFR8N/5bR/pUH65MWv5If9I9Cce5TJV5fUU8WkySKFXUbC+oHc9NhjJzCLL6KI1UqIIolQkn2mVQLL1JJGwxrx/mslLl9RPCQJI1DKSLi+oDcddjiVl2mroozMqsJ4VLrbwnWoJ2+OILEHsFfVHWta2qdWt5XQG3245dqPB1ZU1ZqIFRolhVTeXQQVLsfDbyI392OvYLHpirVFyFnCi/uQD9mO/aPx5PSVJpo44WRoQxZ9erxl12sbbaftw/RFMUxGhSBYEXA92PS3AH4Mof0aL9WuPNFOlkA52Fvlj0vwB+DKH9Gi/Vripkw9PPqH+eD9N/8AdYv/ALRPwXXfo8n9w48/of56P03/AN1j0B2ifguu/R5P7hwpDRB7J/wVT/6z9a+DWRZOtOZ2HtTzPM59fCo+CBfjfAXsm/BVP/rP1r4Y8rzBZhJbnHI8TDyKG32rpPxxJRTWS5r9K4ljmBuplljT8yOnmQfNgzf6WLG7Ssknq6PuqcAyd4jWLaQQpufFivctyz6NxMkQFlMskyfmyU8zfY/eD4YsjtB4ikoaTv4lR27xEs99NmNr7EHDEUDmeWSU00kMyhZU0hrNqG6hx4uuzYjYnZ7mslVUS1EoRWkK3CX0jSioOZJ/Fv8AHEDVjePRjLsCjHpHs1zinTK6NXnhVhEAQ0iAg77EE7Y824x3SnoPkMZtWapjA8inNi+pdAzDUGuNJU1F76uVrb49IZhmNFNG8Us9O6OCrKZUswPMHxY8oNLpYDbS3yHTDJkeQxyKdY7s32awswv02t8eWM3ouKTLyyygyumqElp3pYyEdCRMvIlLDdztscDO0ni9oUi+h1Meo62fQYpLhVBF7g2F+u2Fl8uTTsiEDqFB+7ED6MikkKo+Axm514b/AA/6Wzm2aUs9LLGainPeRMtu9j/GUjz9+Fbsi42p5aKCmlkSKeFBHodgutV2VlJ9rw2uBytiuq1YnjkQhFYg2OkYTgoI3AIxpD9jHkjgelsvjocqglJnVI3ladjI631Ob2UC1+gAAJxWXCfEiVPEBq3IiidXVO8IWyqgVbknYmxNvfithEOdhfGxUHnvjRQM8i7u2PNIJIKQJNE5FZExCupsBquTY7D34ZeNs6pmy6tVaiBiaaYACRCSTGwAAvub482JEB0HyGMSBQL6R8hzwsAyL47Hs2gjyqJZJ4UYPLdWkRSLyv0Jvyx34nyjJ5UqJ2+iPOyM2vvV1Fgpsdn57DCDwDTRBA7RCSTVsWFxfrYdTba/TD1VV0ZGju6Zhy0hU1fLGWWzePE2rCHZxnNOuWUatPCrCFQQZEBBtyIJ2wA7Kc0hSbNS80Shq6RlLOo1DU24udx7xivOPcniS00ShbMNSW2sTa48v8cLhjXyG3uGLirM5pwdFs1WdLFxDLVIDNTiBY5pIvGIw4WzHTe9mUXA3tc9Dh1zPLKLMJKSq79X+jMZIzHImhr6TZudxdVPTlhQ4TpBT0qoNK3s7EaRqZhc+thYe62CFRl1K3iaGAnzKJc/G2Ict0WuO1Zx7WuIYp6ZqSmPfyaleXu7MsSRsHJZhsCSB4efPbFV5A4WrpGYgKKmAkk2AAmQkk9BbFj1dfFGLQtGDf2UGwt6C3wviuc8p1WZgFAVvEB0F+YHuvfFwd6M+SGOz0JnlRQ1UElPLUQmOQWa0yA2uDzvtyxwruLKCip/8oh0xoFSNJFZ2sLKqqCSTsBjzgIV/JX5DGyoByAHwxWBGZavYdmcaRVZmkjiZ5lazuq80BNrnffDlnGX5TVSd7UGklewXU0q30gkgbN7z88eeWQHmAfhjAhX8kfIYeAZnepVRJKqW0CWQLY3GkSMFsfK1sX/AMC51TLltErVEAYU0QIMiAgiNbgi+xx56QWGMdyv5I+Qw3GyVKi1u0DLctiWnmpvo4lNbCXZJATYuWYnxHa9iTht4/zmnbLa1VqIWY08gAEiEk6TsBfc4oOkoe8dURAWY2AAG/8AHO/Tnhrj7OnTxMyXIBUoCQpN7gbAbX5m9+gGM5VE1gnLosbsvzanjyyBXnhVgXuDIgP9I/QnAjgfiSNMzzOJ5ohFJL30bF1CkiyOAb2O2g/DFW8Q8NrTn2g58io/jzxBgpkIAZB0tYfxbCTspxaLw4hamObZbVrPAdJliktIlgDBKVJ32F9Qv5sPPDJm8+X1UfdVEtNLHcNpaVLXHI7NjzZJCm9gpF7XsP3Y07lfyV+QxajZm5UOPaXQ0cNVGtEIghhuwjbUNWttzubG1sKd8cwoHIAemM3xpFUjOW2CL46IL45otz9+J0coGwFvvPqcEY2W2cnpWtyxIy3NJIDYG69UPs/DyPvH243aoxxkselz9pxriibHPLq9ZV1xkgjmt7Mvy5j34511cRe5vbr5euFKhqDGwdDuPPqOoI8v/nnhuREqE1pbyZW3Kny8/vxlKCfYKTi9ClWVOtrjbHBMdJ6Zo20uLEfaDyIPUH+ORxzGJSoptvs2x8MfY+AxQjIwVoeHnmi73UqgGyg/jW2P7bedjgWMM2Q5uywNGUUhSdD3OpS25Fuu/wDexHJ0acSTlsY6aHTF3SuYiBYEW/4vXHDKqObvg0joVG3hKk+42G+ALVxN99zgSmdKwsG0OCfygTz31cr+uOejtyigtn2Zl42WQgndSLb3B539fvGASpc289vntghVMpgS/ibbxHnbyvzPx8sQqdgHW/LUCfmMbQ6OXnf7Fk1VA0qjTJpVVAN1S9gP6ytpHU239+NaulQQwprN2JLNq3APmOVvTGKirurt7S31G3UA3P2DA2qrqKxm7ymZrXIWfxddgpQC/pzxj6bJqifPljRr45LqPZXaw9LAWGFLPxdlO3K3v54Z6iYsiE9VH2/4YWs8lDAeYZh8B/jiodmfJVAfGRj7H2Ok4z44+TH2MDABhcbjGkeN8Ahi4JkCVGra9tA5c3Nth52BHxw4l5e/ZVtYW3Ytdr3vY72sBy5YUOC5RE7zldRj0hBzsz6gG09bWG/TVfDqK+T2nRBcWsp1Ee/VpU/C2OXm/o9D8eNxAfGGXh4ixIDpuPf6YritlNl3te3riz8/ikaI93bV5NyPuvis6ijezNJ4Ao9n8Y+nuvhcciuWH0RMvJBIJJuL/HBA4eOyrgeGWD6bVqZQXZYYdRAYKdLMQPbOoMAp2su/ueOIeBKKoTRBD9Hm06kdRoXlcBkNtd+RsCVvzGN4yo45RtlHY+xllIJBFiDYjyI6Y1xqZgyFcdI/PGl9vvxvGcXHopm0gv1t641R+XuxmQY5h9/XFMRI7zf+N8TcpzJoJA67jky9GHl6+WIFwRbGofz54BD1xFRLU0q1EHiaO5K9WjPMfnKbfb54RwL2tuDyt193rg5wxnncPpc/VMbN/Vvtq/f/AIYxnVH9FnEigGJmvbordQPcb3HriGgN6fhKqcAhEAPnJGPs1Y6vwdVD8WNvSVP2kYJUuY6YyyabAXBQWIt0dPfy1C4PnggmYbl/S3uvjMVsUZsiqEF2ha3mNLD/AIScEMtyuXunsLkHWY/x9NgNQ8/TnhgrqrwXOrStmOk2IF92252526gHG4qdEiSC10O9uqnn9mE9oak1sVIJgpv06+4Hr88aZhTRswYCM731DY+e45HBbtFipqeQd0471/E0a7qoO+onkLix0e+9hgGtA/dLMoj0MLqwYne9rab7G99rbWxm4nVHlVGMxqdRtawXp/HXr8cRbY+0Hmfj646QwszBVVmY8lUEsfQDc4uKpGE5Wxp4Ql7yN4iLgC3wYGw+xvlj6XKITGELqQFC2CfWcrWvyU+8D4YzQ5XLSKJC6iR7K0XPSOY1m+zbDYct9+YxNm4kkAssR1eYW/y6H44ynB3o24uZJUzfNQEAB8IQAEeVgAF9bm3wwBjyOape8Shibkgsq2+ZG1rYlRQSzPqkBAvst+X7zzuT5nB+ipu73B8R6jp7h5Y144UY8vJk9CvPwdWrzp3b3oUcf8LHHOfhWtQXalltz2Ab7FJOLLosxYLuxNvM7/PGZM5N9jzxpRhbKbdCpswIPUEEEfA74wRizM8r+9UiRUZeXiVSf9q1wfQ4rqtg0OVHLmL+X7+nwwirI8PLG9saQ8sb4Bk/KJiH0BtPeeHV+S34rfA/fgr3lRLMscESQpGQHcjU2xF7yElmYi9xsPTC0cOGUZ7ePxKS17E9CR1vyG2/zxhyx9R1/jciWmGK6Q2AH8bD9hwn8VC0BPIlhv7r/wCH24bMqRqhyQAB5nlbYX23I2HIYhca5YiwS+LUqrbVbmb8x5AHGUISZry80EQ+COL5hQJR0tRHBUwyF0EoTu6iNyWaPU4srh2JG4uOu+zNTcaV1PqlzKWmVEUmOCMIZppLELsGbQgvcsbcsU/wxTxT1CRSN3KuTqfY2AUttcjna2564l5glGFX6LJM5/G7yONBb3aZGufW2N0tnO5Uqo3kkLMWPMksfUm5+3GuOyxjGbDyxtRzgK+4+z9+O6C2I1O/W3PEjvPMHGkSjL4jTOQRfzxJc3HTECs5deeBjRNDY+bfHO+M3wJiNhJhjyOoE8L00m9luvpy2/NNvgcKzeeJWU1ndSo/QGzfmnY/Zv8ADEsKCmQVwikaOaxAuN+Q257AmxG23uvg3A3gsfyVv8Bhe4qp7Tow/G2Pw/j7cFqea8Ou1xYXFwD0BtfnviGJhyCewGOMRC3Qchuv5p6fA7ehGBwqcca2u0BZPyW3/NOzfff/AEcSIicUzhtEYRVCLcnmXJvv/VG/Lqb4OVNGUKx3vcIxQb2dlG3qRbb0wMzCAPPB1V2APvW4J/4b4YsvnvUGVuficDy6D5X+zD8An5VwiDZqgmP+ottZ/OPJfTc+mGanpoqcFaeIR39plUXPq5Nz92B5qb7Y0NQDsb2xSSJM10PegoWVvL2ja3v5DACKiPmQPK5wcnqwFIXa+2378Q1OGBrBDp5Ykx40GPmewwgN3ksMQPpBJb3bfPG0kl8QKIltX5/7BgESK97KBe+9ycAc/h8EbdTf5HlgtUx95KEGwXniJnNpO8C8kWw/0d8A0LEXLG3LnjtldFJO6xxKXdibD7yTyAHMk4aKyOCi8CmGeQW1OhLWfqDIRpVRystz1PuXpT6AeT5O005ibXHpGqXwOzoLXA0ge21wADbng3krjRO8SlUgMgKkq2wQlbsLhnJQnba4IGB0PEEneyM7aBM5adhuX0glVO+67Wt/XOIlFmHd0VaDzmEAvfdi4Zj77Ad43xAwmtgug/2S5wQlbC7G+hZQSTcndXFyet0+OOHHGZtKhpYluQCXIFyW56bfi78x02vbeyjluayUyuyBbyDSpYXKttd1H5SgLZuhtbcbRKSrcadybEkbnm3M353PU89hgTobjbsOcJZI8VXTnSQ4cMbto2YGwDaWA21dP34aO0+aCTurVUOgFgAkTM4OkX1uGJccuVreWFvIcyqDWwqjzSqXBCEr3y+E8pmF1AFxqv7N8Fu0PNmqBFKYaUxiRiJYZRNqYbmN3CqfCNNltyIsTiPSxTlrQjWNiL2DC9iOVypsV+PvxJ1D8tcQ+K6YpoJtuXvYWFwRy9QQbe/ADvsXkxJE+P7Bjrr+WOMylTa1iDvfp/G2PvTnbcnpjSLBnKoqCfZU+tsQZJCTvgovzvt6/wAfsxh4VL3b4Dz+GFKLY0zjG9xjbVjtDTgj48vdjc0y9Cfnh4sRwBxoRiV9E8m+Ywy5VwWJYo5WnAV77KF1AjmPaPv3sPTEzlirZUVk6QGzCbvKWFyd430Nf05/ILjWMmy+Vzb59PsxamUUMFLtDEqnq7XZzbrq/F9BtgLntFDN3lks1ywYKEa/mVA0uNufPbGC5k2av8d1YqRy451j6o29CMfSRMp0tz924I8weox842A8zjQ56NqCvEaoXBYwklVH4wZGUC/SxO58hglwvVvI87vzZVAt7Ki5OkeXT1tgA0Z5i1gLG+GrhOG0D/nAfZf9uBAxmEo0j0xz14jQtsMdFOLIOjNy9cbg4jseWNi2ADsXxymk6Y1LY5k4ANK2UhDbrt88cMkBEV+ZJYj5kD7sfVJuR7scKZ/qwi3B1FfmSfuOEInyfUxkn2m+8/uxwy+l+rYnm9x8MRaiqhVgrEkL0G5Y+/En+VQ1gqn0wAINdIyssYJW5KtYkXF7WPmDbBzJ3WWIwyEJJYN3jewRq06WP4lyb6gLE8+mBHFURSuB031FJAvne23xIb54zT0zSyMkY3lfTpI3AL3sfK3X0xPppWifxBAIrRWYMvtBgQb8viP2WwNrucQ/Kgj+Y1L+zDJnkEMT92dckMahdWvxhgPEYyQfCPyTt0A5DAOWPunFj3pCERkKQtiA9/EOQDHz54bCJDeNnINiQBZQOijp959ScR5JghsTc+S8/n0xMrVZQqk2uNwLgHy95GOtLlipGZGHiDKEHkfaJt15L88JhZM4VBWupdUhhJfe2m4spspZ7g6jsdW1mw5cXQwr9HEISJdTMade4K6tMWpj3ZY6xJaE3P8A2ZttuUTKTqrIRpL6m0he6WYtsb/UsQr3O25A6nlht41kWLue7pI6cuzC6pRofYUBT3DsX8YaS7BQCwAva+JfZa6APGLCSF5NrirlXbqCqEG3kdLHCNbFhcWsrd+iWssUZsOQaGRoCdupWxJ9+EC+KZCCDVAkYtpC7+yCTb4nGSPtwLilKnbEx5mG5tbFQnrZTR3MljZRc8vTHSJAvvPU4hR1X5IHqcbGY9Ti1NColPJYBRzxuDbERJQPXGxk+eHkFErvcP3CHEKrRtTvpB1hka3iBudiediLW+OK6D4jmsZS2gkXINx/V8sZcqyjRUNOy31zBL+2L87Nt+w4EZjUMFZmW9+UindRfryt5WYW8WK3mzSZucrn44lUmZyaCpdiDzBOOZcezd8toaJ11r1PlsLj5cxiIq20m4I897A9VOw3HuxCoa6xAB91vP4YO5bRd1Ld5lWNzdoRZ3I6qQfCB7ze3ljZukYwhbpghjscMXDDMEkBvpuLH323HyscdczyylkB7r6o9dN2T4q37CPTGq5oTEqU8AEabKWJ1v0L6fIm+/U4cXZM4OITjbn88N/D1II4xKyamYEhlN2UHltyG3uvvhNpENgZSEuPZG9v8fuwYps+KlY+6csVUKY7G1urjcFSANiL+R6FcjpD4UrD2Z0cU6khVVhzkUaSD/WUbN78JtY6I2nvNTD2ha1j7tzcYP1FULnez8tQBDHyDxnf0O/riBU5DHURlzqRxsjrvcDoVNri/wARfGcZOzp5OOONg5X9PdfGksu9hufLHeloI0sbl2/Ka1gPJV5L9p9+JWsLyIHuGOg88BvKf34xTU7Pc2cX5EDmLbkE8vK/rghJMpvdFbfrvjWolRh4lHxwAYiohENoR7yZEB+NxfHxrohutr+t8QW8Pnp8tyPhiDLAANXxwCFzN8073MUkO4WRAB7lYbffjhFXPFKzRuytqdb9SCSDe/mMC0u8gta7P15XJ64mSi8monYyEE89idmt1Fvuxn6b1oZmDRi9XC0lyDuSmsAn6vVYixNr2F7D34iS93O0bO7AtM2ok76WQEC29rFSu226+mCeScTq/dU1d9dDDuh/HZOYQt1HL7sdu0CGgBjnpGQ94W7yNTptuhFo/wAS92HqmKJ6HFOHIqiD62PwiwiYGzAWFgG/G3vtvywgZ6lPFJJEkjNpcjUQOQ/bqv8AIYmZnx8THLYFZDZYt/BDHax0+b9L8tzhBecnxdcNyJjBhfh6qda6F1LqwbbRF3zWsdu61DXcXBFxsThj7QaKOBoAkKxtdX1JSSU6kMiyAa2qJAxF7FQBYg74SqGraJ+8ViHHssCVKk7atQ3Hw88Zqszml0iWaaUA7a3dgPeNR2NrYzb3ZsuhiE2szjypGJ95aVXN/P2sKdsHcjlBaq3veBgPQMn7BgJjRbM3ojDE6JtV/uxERL4m0wHL+PnjOPZozk1GemNfoj4JKOg3PIDqb4m5nlU9Nb6RBLDqvp7xCuq1r2vztcfPG2MSbYA7hx0xizfk/Zhrh4Wr2AZaKqZWAYMImsQRcEbdRjnDwxXuNSUVSy3IuInIuCQR8CCPhhVH7DYtIx8v4+WNWQ4P1XDlXGyLJSzo0p0xqY2u7eSi25xIzfhCtpo+8npZY4+rkKQv52ljp+ODX2GxZWPEnK1Bax5G4/bjMMTOQqKXZjZVUEliegA54L1/BOYU0RlmpJUjG5bY6R5tpJKj3nEypDWwd3RRtSnY3AboPO3vxKXMfDpWyjqbXZvU/wADHDIuH6qrLJSwvNp3OmwVb8rsSAD8cb5jk9TSyLHPBJHKfZDDnc2BQjZtzbbzxkzSDonQZhpssmv7rA/1fP1wxZPWAIG2JO9vyegHrbf44UqnhmsWWON6WoEslzGhRgz6RqbSOthucGsmoajvZKf6POZkALxiNi6A2ILKBsCCvzxUHRHL+wSrKk6JG5kIx/4TbHPJOLpVhtHTo+nShLM12c2F7Wtbr7sZzPL51URyU9TGZz3SXikGpiL2Atudr2xpw9w5U00ZM1NVAatR+olIFtr3C/HDlTJg3FHU9oFRG3jp49r8tiPTbBmHjuIrdy0Z6q4t8icQqWL6QfqYpJwFDMYo3cAMTpuQDa+luflji8ImhM3cTNDveTuZO7FjY3bTYWOx9MJwRXyTJsFSJEV1PhYXH7saN645RXSJJDDLHC5HdyGN1jIYXB1kAb9MSKWGSVdcVPUypcgPHFIykgkGzAb7jGiaoxadnPVjhUzi2I+Y5l3TNG8bxyLsySAqwuARcHfkQcRzk9bKodaOqZWAZSsT2IO4INuWC0GLOM9dpPgcg+XMfLAvOM6cppJHiuosLep9cd8ty+eoLiGnml0e0ERmKk3FmsNuR+WNMryj6VUrGUmcIjOyRIzSbEKNgDp8RUEkYTf0Uo/YDy6pMTaltfTsTvY232xFjYk2vbpvyPriVWRNCzwuCCrEHUpDAg2IKnlvidl3C9ZMiywUk8sZvpdY2Km2x3HkQR8MQaAtibjqQdO2/X7sTu6Hdlg4JH4vXYX/AGY1qMnmhcRzRSJISAkTIyu5JsLXHK/lfBWfhmoV1jNLVrNJcpH3ZvpX2zbm1rra3Le+GmKhbnG/PYdfP+P24+mjK6dW1wGUeYPI4Lw8NVTSvAtLUNLGAXjCHWgIBBZbXFwQfjjtmGSS06A1dNUxFvChddKm29gT1t0whm+ScYfRou7SEXuHJ7xwHfxD6xBs6aSo7vkCt97kYLt2k1DBxHEygq1272Qv4gd2fYsVLEr5AKBywhyr5A4aslylpEVWIXWt1HN2HLVa+y/1mI9wOFSvY1sgxZiZauebQbzmQ6Eud5WvpA5m1/sxK/5KT/8A29V/uX//AJxpwcWWcqDY6HJI5gqp5Na4Hpjh/LEn9b+Pji0jKfYLRLAYzADq6csYkfHOlN3wFhamH1kf9on94Ytv/wCoZf8AI/zZf/RipKT24/7RP7y4u7tzyCoqI4ZYY9aQJK0p1KNK2U3sSL7KeXlip9oEGs2nr0yuiOWoHm0RawwU2j7k3NmYD2gnXrhX7GeLKqoqXpZihjSKSUAIAwcyre5vuLu+3p5YZM+XMDlVEMtJE2mLXbuv6PuTf+k29rRy3widh9K8WbVMcotIkEiuLg2YSxX3G3Pyxn4ygxkHF0tRnzQVLR93DJUxU9lAIYNpF26sUU/bgtxvxBPRR1i1NPLUU85YRSJoKRI0arocc18eo3Ox1DfpivMpyCGuz6rgmeRF7+pdTGwV9azEixIPS5+GLc4dppu7rqWr72SnjPdxSzgFpIjGCbvpAksSRqt9owmBSfY7LGma03ekC4dVJ5aypC/HmB64t3jDP56AVTT081TSy+w0egrCpjCMjg7gF9TX5eLFJ9neRxVtZDTzu6I6sboQH1KuoAEg+R6YvvhOknSStpKgzS0sfdrTyz2ZpEeM94pcABwpHO198VPsSE/gSQ03DE80J0S2mfWOeoNoDeoCgfDETtE4ipaunyvu54pp1qIS4UgsLr47jp4gvxxN4Ri73hipigBkYCdAqjUxOosFAG5JUg29+BnHvClJRwZY0UCxVD1EIc3bUbLd9ix/G03xAyw+IcnmkzfLahEvFAtQJXuPDrj0qLXubnyGAPDf+c+Z/o8X9yDB3iHNpo83y2nRyIZ1nMqWWzaIyy72uLHfYjALhv8AznzP9Hi/uQYAA2dVmYtm1JHWIqUwrS1MQEu6hioJIYn2GB3GHz+V5f5a+i6vqTRd9psLhxKFvfn7JtbCLmNJmP8AKkElaHNOK7TSm8GlUZyV2Xx3KKOflvh4/kyX+XPpOg9yKIxa9razKG02ve+kE8sAAXsziVcxzhVAAEqWA6XeoP3k4F8O/wCbE3+u/XNgp2cyj+VM4FxcyoR6B5wftIxBy6ken4cmjmRonvKNLgqfFMdOx87i3nfABz4kpxJw9lynqtNy/s8E+CBPHkZ+ijVOrS92DY3PfN0JAO3mRjWfLJqjIsuSCMyOsdO+kFQbCPc3YgdR1xvwiKg5I4pgy1AeYIAU1BhOwIu108+e2H4IrjP1kkeqlqF/nJJVwyqNLLGqKAFJFrBTz64vejlEIpqfzjsP9Wq/vxSdVRzipENQJO/knhL6zESwkkUX+r8NtIO3uxcOamn+nUmuo0TKJBFDt9aHWx6X2AvthsUfRR7LaPucwzePlpmBHozSuPsYfLCf2HvfOar3U8g+U8WLPyGi7vNsya39KlPJ8dLof7mELsp4cqKPOZxUR6DJTSuniVrr38W+xNvTElFZ9ojXzKrHX6TKPW8hxbvCdfJTcLGaFtMkaylWsDY9+w5EEH44rXtS4aqqatmqZE0RTVDtE2pTfxFhsDcbb74sjhahkn4VMUSl5HWUKo5k9+22+ACV2sgPHlErAazVxb2/KAJA91wPlg3nw/6dy7+wqPuGAna39XBlQcgFKuLV7gq+I+g88Mec0UjZzQyqjGNIZw7gHSpIUAFuQJ6DrvgAD8Kr/wBYs1/s4f7keETtQzPMRMq1iKkCyStDsniQEruQxveMrsQNzh54SkvxFm1jcBIh8QkYP2j7MV32t0uZeKWsDGATOkDFobKrMSoATxboq+1flhoTECmYyvpsPrLjSBysCRYed8dsqzPuidjfyU21bWsx8gd/jjfI4I2jlLsVIAIsASTcC1+nO/8A8Y4ZrAEsysWuSLkWvsN+Zw3G0ClTDnCj6mqpdhaBzy/LZV/bgX3npg5w/lb/AEOpqLELZYgfM6lJ9QLC594wE7oea/MfvxpFaMZvYGZ78sNkXZrmqHUaKWw8ihPyDXOE7HrHirNJYsxyuKNysc7zLKu1nCxqVvcXFjvtjKzc865flVRLOIIoZDUAk93YK6lbE3DWtbY74a+Icwz6KK1W9SsUp7nxCCzlwRo8INri4xZNDl4PE08gFtNIpP5zELf1suM9qU3f5RPKntQT3BFjbup9BO/ktzinKxVQi08HEqKqIKpVUBVH822AFgPgMBsqyvOUq55II6harlOw7jV9ZZxqudO9gdvLFm8D8TVU+T1dTLLrnj77Q+iMW0Rhl8KqFNj5jELsPzaaqNfNO/eSs0V20qt7IwGygDkPLCtgVZW5NmUFXEzxTpVzSNJGRo1u97sw0kgbtc3sLHyw0cVy8QrSn6Z3gp7WkMfcX0/+IY/EB5nlg1w7XV8WdU65xImswyCA/U2BcjqgG50Eb7/PB/jfOKqhjrDLTvV005bTIri0CtGqaHQqSFDBmvy36YMhlDZTBNJPElKHM97xaCA1wCbg3FrAHrh54jzDiNaV/pXexwAWkcCBTpO27KdW9+mAnZEP+l6L85v1UmLI7XYM0Z30Ff5NIiEi/U3N3UHmO89ojkcOb2JdCTwVkuewQmahjkSOQatLGKzi2zCJzfl1sL4CVJzTM6vcTTVMG5QhV7rS3RDYDxWxfXEddJHmmVwo5WKQT60HstpjXTce7pgTkkKrxNW2FtVKjH3k6N/sxAyquI5s+geKrq/pCtDqWOYrGRH3g0tuoIFxtviDw1mmbVNXNNRvJJVOg7117q5RdKi+oAbWUbeWLv4wleLKsx+muvjMwhBK3Kt/RKPNr2942x544S4jqaKbVTSd2z2RzpRrqWBt4lNt7csAFkGmztk11orLQsJkK/R7IUB8e29wCfnyx1qs6zFYoZXnrxHUFEib+bjvDILoBZdQ1Dfp8MO3anmU6CCKKVolmSUSaVjJYAKLeNGt7R5WxHqckmqsqyUQqGML0c73IFkSLxHfmdxthioSIKCopp4kSOqp6ptXdaTGZJAbs19TFXBKsTq6i+CHES5g6q9cKtokZSAywLGGJAVmEZuxuRa9wPLDfxT+Hcs9H/Vz4Gdp4re8YMzihZolUL9Htq2Piupl9sDkcOxNC3lddXgx0tJUVjlEAWOPuLIi+EEs6AKo5C7b2642lfMaALHJJWUyOzMp/m7xl2JdhrVXAYksbEi/TDF2UVMa1dVGxAkeOJkBtdlUyagPOxZSfUYD9oea1cFAKGrgZ28LJWF7pKY5A+wC7OVFtJI57XwPsFtESPLMwnK1QjrZHYI6TfUarLuhA2HXqvXESBqyrmWWN6yongF1cCANEGLrbcAXJVxyOLso5RAKWn800j/VoMJfZrTd1mebRfkMlh5B5J5R9jjCsMSvTmGePVyx071LVEaqJlYQalX2kB2At4yRbzxwoqrO2zAo7VBq44DcL3GtYmKt18Ni/d+/F5ZZlipW1FUB/lKQqD56Ff8AZbCvlg/60VR/8kBb/Sg/f9mEUVLx3FnBSI5iJu6D2Qyd1s5U3to9wPPyxIyeqzqmoVlp2njolBcMO5KhSxLML3b2icFe2Js0EpFWymiaoY0yjuriwYLfSNfsE+0euGzgs9/wxURjcrHURj1GplHyIwwK4z2HMZaeKtrlqJYgARI5j0BJRYaVU7atS9Ogwfy6s4ihihib6QFkZY4yRAz20lrKzEnVpViL+WLK44yjXkj045rDEAPIqUt932Y78XVAWuymEfjTyNb3JA4/9YwgKWbLM4y4TVapUQAj62UmElgWuC12Y3uRyxJz7JOIK2NUniqJo7hwGMA3sbHwkdCcNfbm2ZKkxVgMuKorD6m5Yn3jvPa08jhw48/lP6NAcrYK43lJ7n2NH/iAjn5YYFC5Zw3UCikqe4kMSk6mGmwCGzm+q+xBHLpiNnPD9WlNHUSU7pAxBV2KAEONrC+rfnyxdHZll/0vIO5c/wBM0qufc0p1fG18Kvb/AJreeloEGlI1EhHQk3Rbeihv9rDyfQqFmtr3+gUtKtwra5pbdQ0r92n2FvivlgV9DXB5FKxatvDFCLG3VDf5G/zwK+mLjVIwk9id3ZtfHrPifJ5ZswyyZFvHTtM0rXA06kVV2vckny8seUZH6dMMacf5kSB9NqP9r/DGNG9no7J4Ac0r5djaOCL0IDuR8mTA2liparK6+KjladHNRqLAgiV7yFRdF2DMLbdeZxQmXcSVkOvuqqdDI2tyHN2awGok3JNgMa5Zn9VTqyQVEsSu2plVtmYixJ25kAD4Yv42LJFqdmDX4erj59+f/wAK41/+nUfVVv50f918VPBn1RBE0Mc8scT31xqbK2oWa4942xyyzieopdQp5podVtQQgBrcr+lzgcWux2WdRcFVU+YQrnTtIrxyCIiYatSFWABUAjYscWJw9QyxrXQVOtqVDpgMraiYTGNQLHdgDfdvPHm2v4wq5mRpKid2jOqMl90bzUi1jjvmnH+Y1ERhmqpXjOxXwrqHkxVQWHuJxAwv2Q/hai/Ob9TJhm7ZuI6iPMTT9+4p9MLNF+KdwxNrX6A4qigzSWGRZYnaORN1ZdiCQRsfQkfHG+ZZrNUy95PI0shAGpjc2HIYG7Eeos/y6SbM8rqI1LRRCcu4tZdaKF+fTAXIp1fiat0kHTTIpt0I0XH24pGg48zGnhEMVXKsYFgvhNh5BiCQPQ4FZbn1TTyNLDNJHI+zuGOprm5uTz33whnomskM2V5uJSXCSVSrq30hRdQL8rHl5Y800P8ASJ+cv3jBT/ldW93JH9Jl0SljIurZy/tE+d8BlYggjnzHwwAelO1r26T8yX/9eOeZZnLBlWRmGRozJLRRPp/GRoTqU+42Hywk01TLPHDJPNLK3dAjWxIGsAtYchyHyxmojZo4omlmKQFWiUyNaMxiyFfLSNhi8W0Rkkyw+Kfw7lno/wCrnwO7S6CsMksx1PRxhJAolUAFRYnu7XJ1b88JlZLM0iTNUTtLH7DlyWXZhselwzfPAKs4zqmjdZpJJY+TL30g1C/kb3wsWgyTHzgrh2nraiYTtKHhWN4u7kaMrqMgZgVsfxVwzpTTzZPFHmItOZY0Oq2ot9IVUJttci3zxTMHGcQkWRPpMMq7B4ytwDzB3sw9zAjB/wDlqWqKPJVVUhRg6aiiaWHJgIwAT7zfBVjTpFxZ1UUor6ISzOlQO87iMAlZNShW1EIQLDldl388RskohHnGYOP+1hppD6jvY/uQYquqeV5EleeZpE9hy51J+aemNanNalG1iqqNbAKW7w3KgkgegLN88GLFmi06DNbx5ZbfvZnQ/wChDUftQYE5b/nPU/oX7afFKV2dVUUiRxVEyiFg0Xi2RpAdRHrra/5xxYqwFJVl76oM7qVaUSMHKgL4SfLwJt7sRJ0awi5dAbtbyTM9cs9TJqo1qD3I1qdAckLZQLjaww0dgUgko6yBuQl3HukjAP8AdbFV8X8SVUskkMlRNJCHFkdtQuvI+uIOU57UUxb6PPLDrtq0G2q3K/pc/PFLaJap0ej6auE2Z11Kx8Ip4dvI3kLfY6YCcY1N+Icpj/IWVz/pq4H9w/LFW8H1081TUv8ASJxUNEG74OQSEdQytbndSLbbFRhh4lpWiljq2mnaVGjIYuSwjLadIbY3tI3l7Rw1FslzSDHbVkuZS9/IjXoEjV2TvFAugJJ0WuTe3yw2doGX5jNTQLlsmhx/SeMLdSlgNxvvijMw4orpY5Ekq52jdfEha4Kt+KdtxbEWPj/MgLCsqLAbeP8AwwOLQ7Lo7P52ociZn2amkm1gb+xMQwHnsDgR29ZN3n0KrRS3iMR0gkkMC6cvRvninzxRWdy8P0mXupCxdNXhYudTXHvJJPrhm4I4hq6iVY5qmZ4okLKhbYFAAvyviSkrdBsyQx0SCZdL92Aw8V2Cx6VPiAsRtsMV93g/LT7P34tPMqsGKEMCe8Cj5i+FD6FB+QfswfMy3+Kl6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28800" y="-1263650"/>
            <a:ext cx="4381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8" descr="Image result for teacher jok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0" descr="Image result for Teacher at end of yea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2" descr="Image result for Teacher at end of year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43050" y="5924175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HANG IN THERE!!!!</a:t>
            </a:r>
            <a:endParaRPr lang="en-US" dirty="0"/>
          </a:p>
        </p:txBody>
      </p:sp>
      <p:pic>
        <p:nvPicPr>
          <p:cNvPr id="2051" name="Picture 3" descr="C:\Users\lindergi\AppData\Local\Microsoft\Windows\Temporary Internet Files\Content.Outlook\AC7386S4\IMG_003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1357745"/>
            <a:ext cx="9255551" cy="55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8181</TotalTime>
  <Words>76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Faculty Focus October, 2015</vt:lpstr>
      <vt:lpstr>Reminders and Information</vt:lpstr>
      <vt:lpstr>Certified Absences Goal:  &lt; 400</vt:lpstr>
      <vt:lpstr>Students Missing More than 5 Days 2014:  51.2% 2015 Goal: &lt; 40%</vt:lpstr>
      <vt:lpstr>Discipline Goal:  &lt; 350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linder</dc:creator>
  <cp:lastModifiedBy>gina linder</cp:lastModifiedBy>
  <cp:revision>48</cp:revision>
  <cp:lastPrinted>2015-05-06T15:00:11Z</cp:lastPrinted>
  <dcterms:created xsi:type="dcterms:W3CDTF">2015-01-29T14:13:42Z</dcterms:created>
  <dcterms:modified xsi:type="dcterms:W3CDTF">2015-10-14T13:44:26Z</dcterms:modified>
</cp:coreProperties>
</file>