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61" r:id="rId2"/>
    <p:sldId id="262" r:id="rId3"/>
    <p:sldId id="263" r:id="rId4"/>
    <p:sldId id="257" r:id="rId5"/>
    <p:sldId id="258" r:id="rId6"/>
    <p:sldId id="259" r:id="rId7"/>
    <p:sldId id="260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03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954478346456692E-2"/>
          <c:y val="3.3488447554922973E-2"/>
          <c:w val="0.89648757806135893"/>
          <c:h val="0.749810150900482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4908136482939495E-3"/>
                  <c:y val="2.2387342427267016E-3"/>
                </c:manualLayout>
              </c:layout>
              <c:tx>
                <c:rich>
                  <a:bodyPr/>
                  <a:lstStyle/>
                  <a:p>
                    <a:r>
                      <a:rPr lang="en-US" sz="1293" dirty="0" smtClean="0"/>
                      <a:t>2</a:t>
                    </a:r>
                    <a:r>
                      <a:rPr lang="en-US" sz="1477" dirty="0" smtClean="0"/>
                      <a:t>3</a:t>
                    </a:r>
                    <a:endParaRPr lang="en-US" dirty="0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303030303030303E-3"/>
                  <c:y val="7.0422535211267607E-3"/>
                </c:manualLayout>
              </c:layout>
              <c:tx>
                <c:rich>
                  <a:bodyPr/>
                  <a:lstStyle/>
                  <a:p>
                    <a:r>
                      <a:rPr lang="en-US" sz="1293" dirty="0" smtClean="0"/>
                      <a:t>46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151515151515152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34</a:t>
                    </a:r>
                    <a:endParaRPr lang="en-US" sz="1200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293" dirty="0" smtClean="0"/>
                      <a:t>31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293" dirty="0" smtClean="0"/>
                      <a:t>23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293" dirty="0" smtClean="0"/>
                      <a:t>19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293" dirty="0" smtClean="0"/>
                      <a:t>106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293" dirty="0" smtClean="0"/>
                      <a:t>70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SEPT.</c:v>
                </c:pt>
                <c:pt idx="1">
                  <c:v>OCT.</c:v>
                </c:pt>
                <c:pt idx="2">
                  <c:v>NOV.</c:v>
                </c:pt>
                <c:pt idx="3">
                  <c:v>DEC.</c:v>
                </c:pt>
                <c:pt idx="4">
                  <c:v>JAN.</c:v>
                </c:pt>
                <c:pt idx="5">
                  <c:v>FEB.</c:v>
                </c:pt>
                <c:pt idx="6">
                  <c:v>MARCH</c:v>
                </c:pt>
                <c:pt idx="7">
                  <c:v>APRIL</c:v>
                </c:pt>
                <c:pt idx="8">
                  <c:v>May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23</c:v>
                </c:pt>
                <c:pt idx="1">
                  <c:v>46</c:v>
                </c:pt>
                <c:pt idx="2">
                  <c:v>34</c:v>
                </c:pt>
                <c:pt idx="3">
                  <c:v>31</c:v>
                </c:pt>
                <c:pt idx="4">
                  <c:v>23</c:v>
                </c:pt>
                <c:pt idx="5">
                  <c:v>19</c:v>
                </c:pt>
                <c:pt idx="6">
                  <c:v>106</c:v>
                </c:pt>
                <c:pt idx="7">
                  <c:v>70</c:v>
                </c:pt>
                <c:pt idx="8">
                  <c:v>35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6.174030859459129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290591908770068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7471264367816499E-3"/>
                  <c:y val="1.21434940871476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SEPT.</c:v>
                </c:pt>
                <c:pt idx="1">
                  <c:v>OCT.</c:v>
                </c:pt>
                <c:pt idx="2">
                  <c:v>NOV.</c:v>
                </c:pt>
                <c:pt idx="3">
                  <c:v>DEC.</c:v>
                </c:pt>
                <c:pt idx="4">
                  <c:v>JAN.</c:v>
                </c:pt>
                <c:pt idx="5">
                  <c:v>FEB.</c:v>
                </c:pt>
                <c:pt idx="6">
                  <c:v>MARCH</c:v>
                </c:pt>
                <c:pt idx="7">
                  <c:v>APRIL</c:v>
                </c:pt>
                <c:pt idx="8">
                  <c:v>May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61</c:v>
                </c:pt>
                <c:pt idx="1">
                  <c:v>57</c:v>
                </c:pt>
                <c:pt idx="2">
                  <c:v>29</c:v>
                </c:pt>
                <c:pt idx="3">
                  <c:v>62</c:v>
                </c:pt>
                <c:pt idx="4">
                  <c:v>51</c:v>
                </c:pt>
                <c:pt idx="5">
                  <c:v>26</c:v>
                </c:pt>
                <c:pt idx="6">
                  <c:v>38</c:v>
                </c:pt>
                <c:pt idx="7">
                  <c:v>35</c:v>
                </c:pt>
                <c:pt idx="8">
                  <c:v>27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SEPT.</c:v>
                </c:pt>
                <c:pt idx="1">
                  <c:v>OCT.</c:v>
                </c:pt>
                <c:pt idx="2">
                  <c:v>NOV.</c:v>
                </c:pt>
                <c:pt idx="3">
                  <c:v>DEC.</c:v>
                </c:pt>
                <c:pt idx="4">
                  <c:v>JAN.</c:v>
                </c:pt>
                <c:pt idx="5">
                  <c:v>FEB.</c:v>
                </c:pt>
                <c:pt idx="6">
                  <c:v>MARCH</c:v>
                </c:pt>
                <c:pt idx="7">
                  <c:v>APRIL</c:v>
                </c:pt>
                <c:pt idx="8">
                  <c:v>May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40</c:v>
                </c:pt>
                <c:pt idx="1">
                  <c:v>85</c:v>
                </c:pt>
                <c:pt idx="2">
                  <c:v>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712448"/>
        <c:axId val="42526208"/>
      </c:barChart>
      <c:catAx>
        <c:axId val="100712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2526208"/>
        <c:crosses val="autoZero"/>
        <c:auto val="1"/>
        <c:lblAlgn val="ctr"/>
        <c:lblOffset val="100"/>
        <c:noMultiLvlLbl val="0"/>
      </c:catAx>
      <c:valAx>
        <c:axId val="42526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07124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585373419231701"/>
          <c:y val="4.011700121991793E-2"/>
          <c:w val="0.15026210928179431"/>
          <c:h val="0.1842691582566263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515164771070289E-2"/>
          <c:y val="3.6443293946503759E-2"/>
          <c:w val="0.82777243122387478"/>
          <c:h val="0.84317326500459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aseline="0" smtClean="0">
                        <a:solidFill>
                          <a:schemeClr val="tx2">
                            <a:lumMod val="10000"/>
                          </a:schemeClr>
                        </a:solidFill>
                      </a:rPr>
                      <a:t>4.78%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aseline="0" smtClean="0">
                        <a:solidFill>
                          <a:schemeClr val="tx2">
                            <a:lumMod val="10000"/>
                          </a:schemeClr>
                        </a:solidFill>
                      </a:rPr>
                      <a:t>12%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aseline="0" smtClean="0">
                        <a:solidFill>
                          <a:schemeClr val="tx2">
                            <a:lumMod val="10000"/>
                          </a:schemeClr>
                        </a:solidFill>
                      </a:rPr>
                      <a:t>16%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 baseline="0" smtClean="0">
                        <a:solidFill>
                          <a:schemeClr val="tx2">
                            <a:lumMod val="10000"/>
                          </a:schemeClr>
                        </a:solidFill>
                      </a:rPr>
                      <a:t>29%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400" baseline="0" smtClean="0">
                        <a:solidFill>
                          <a:schemeClr val="tx2">
                            <a:lumMod val="10000"/>
                          </a:schemeClr>
                        </a:solidFill>
                      </a:rPr>
                      <a:t>34%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400" baseline="0" smtClean="0">
                        <a:solidFill>
                          <a:schemeClr val="tx2">
                            <a:lumMod val="10000"/>
                          </a:schemeClr>
                        </a:solidFill>
                      </a:rPr>
                      <a:t>42%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400" baseline="0" smtClean="0">
                        <a:solidFill>
                          <a:schemeClr val="tx2">
                            <a:lumMod val="10000"/>
                          </a:schemeClr>
                        </a:solidFill>
                      </a:rPr>
                      <a:t>51%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400" baseline="0" smtClean="0">
                        <a:solidFill>
                          <a:schemeClr val="tx2">
                            <a:lumMod val="10000"/>
                          </a:schemeClr>
                        </a:solidFill>
                      </a:rPr>
                      <a:t>54%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aseline="0">
                    <a:solidFill>
                      <a:schemeClr val="tx2">
                        <a:lumMod val="10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Sept.</c:v>
                </c:pt>
                <c:pt idx="1">
                  <c:v>Oct.</c:v>
                </c:pt>
                <c:pt idx="2">
                  <c:v>Nov.</c:v>
                </c:pt>
                <c:pt idx="3">
                  <c:v>Dec.</c:v>
                </c:pt>
                <c:pt idx="4">
                  <c:v>Jan.</c:v>
                </c:pt>
                <c:pt idx="5">
                  <c:v>Feb.</c:v>
                </c:pt>
                <c:pt idx="6">
                  <c:v>March</c:v>
                </c:pt>
                <c:pt idx="7">
                  <c:v>April</c:v>
                </c:pt>
                <c:pt idx="8">
                  <c:v>May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4.78</c:v>
                </c:pt>
                <c:pt idx="1">
                  <c:v>12</c:v>
                </c:pt>
                <c:pt idx="2">
                  <c:v>16</c:v>
                </c:pt>
                <c:pt idx="3">
                  <c:v>29</c:v>
                </c:pt>
                <c:pt idx="4">
                  <c:v>34</c:v>
                </c:pt>
                <c:pt idx="5">
                  <c:v>42</c:v>
                </c:pt>
                <c:pt idx="6">
                  <c:v>51</c:v>
                </c:pt>
                <c:pt idx="7">
                  <c:v>54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061728395061727E-2"/>
                  <c:y val="8.4180979826834635E-3"/>
                </c:manualLayout>
              </c:layout>
              <c:tx>
                <c:rich>
                  <a:bodyPr/>
                  <a:lstStyle/>
                  <a:p>
                    <a:r>
                      <a:rPr lang="en-US" sz="1400" baseline="0" smtClean="0">
                        <a:solidFill>
                          <a:schemeClr val="tx2">
                            <a:lumMod val="10000"/>
                          </a:schemeClr>
                        </a:solidFill>
                      </a:rPr>
                      <a:t>1.2%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716049382716049E-3"/>
                  <c:y val="7.5762881844151184E-2"/>
                </c:manualLayout>
              </c:layout>
              <c:tx>
                <c:rich>
                  <a:bodyPr/>
                  <a:lstStyle/>
                  <a:p>
                    <a:r>
                      <a:rPr lang="en-US" sz="1400" baseline="0" dirty="0" smtClean="0">
                        <a:solidFill>
                          <a:schemeClr val="tx2">
                            <a:lumMod val="10000"/>
                          </a:schemeClr>
                        </a:solidFill>
                      </a:rPr>
                      <a:t>11%</a:t>
                    </a:r>
                    <a:endParaRPr lang="en-US" sz="1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592592592587E-3"/>
                  <c:y val="7.5762881844151184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11%</a:t>
                    </a:r>
                    <a:endParaRPr lang="en-US" sz="1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aseline="0">
                    <a:solidFill>
                      <a:schemeClr val="tx2">
                        <a:lumMod val="10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Sept.</c:v>
                </c:pt>
                <c:pt idx="1">
                  <c:v>Oct.</c:v>
                </c:pt>
                <c:pt idx="2">
                  <c:v>Nov.</c:v>
                </c:pt>
                <c:pt idx="3">
                  <c:v>Dec.</c:v>
                </c:pt>
                <c:pt idx="4">
                  <c:v>Jan.</c:v>
                </c:pt>
                <c:pt idx="5">
                  <c:v>Feb.</c:v>
                </c:pt>
                <c:pt idx="6">
                  <c:v>March</c:v>
                </c:pt>
                <c:pt idx="7">
                  <c:v>April</c:v>
                </c:pt>
                <c:pt idx="8">
                  <c:v>May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1.2</c:v>
                </c:pt>
                <c:pt idx="2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224448"/>
        <c:axId val="43226240"/>
      </c:barChart>
      <c:catAx>
        <c:axId val="43224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3226240"/>
        <c:crosses val="autoZero"/>
        <c:auto val="1"/>
        <c:lblAlgn val="ctr"/>
        <c:lblOffset val="100"/>
        <c:noMultiLvlLbl val="0"/>
      </c:catAx>
      <c:valAx>
        <c:axId val="43226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2244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994293144549596E-2"/>
          <c:y val="2.9962588631644926E-2"/>
          <c:w val="0.76974126514002261"/>
          <c:h val="0.739082148313550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2013-14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58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September</c:v>
                </c:pt>
                <c:pt idx="1">
                  <c:v>October</c:v>
                </c:pt>
                <c:pt idx="2">
                  <c:v>November</c:v>
                </c:pt>
                <c:pt idx="3">
                  <c:v>December</c:v>
                </c:pt>
                <c:pt idx="4">
                  <c:v>January</c:v>
                </c:pt>
                <c:pt idx="5">
                  <c:v>February</c:v>
                </c:pt>
                <c:pt idx="6">
                  <c:v>March</c:v>
                </c:pt>
                <c:pt idx="7">
                  <c:v>April</c:v>
                </c:pt>
                <c:pt idx="8">
                  <c:v>May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25</c:v>
                </c:pt>
                <c:pt idx="1">
                  <c:v>46</c:v>
                </c:pt>
                <c:pt idx="2">
                  <c:v>31</c:v>
                </c:pt>
                <c:pt idx="3">
                  <c:v>20</c:v>
                </c:pt>
                <c:pt idx="4">
                  <c:v>18</c:v>
                </c:pt>
                <c:pt idx="5">
                  <c:v>13</c:v>
                </c:pt>
                <c:pt idx="6">
                  <c:v>35</c:v>
                </c:pt>
                <c:pt idx="7">
                  <c:v>20</c:v>
                </c:pt>
                <c:pt idx="8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2014-15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58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September</c:v>
                </c:pt>
                <c:pt idx="1">
                  <c:v>October</c:v>
                </c:pt>
                <c:pt idx="2">
                  <c:v>November</c:v>
                </c:pt>
                <c:pt idx="3">
                  <c:v>December</c:v>
                </c:pt>
                <c:pt idx="4">
                  <c:v>January</c:v>
                </c:pt>
                <c:pt idx="5">
                  <c:v>February</c:v>
                </c:pt>
                <c:pt idx="6">
                  <c:v>March</c:v>
                </c:pt>
                <c:pt idx="7">
                  <c:v>April</c:v>
                </c:pt>
                <c:pt idx="8">
                  <c:v>May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16</c:v>
                </c:pt>
                <c:pt idx="1">
                  <c:v>24</c:v>
                </c:pt>
                <c:pt idx="2">
                  <c:v>22</c:v>
                </c:pt>
                <c:pt idx="3">
                  <c:v>4</c:v>
                </c:pt>
                <c:pt idx="4">
                  <c:v>17</c:v>
                </c:pt>
                <c:pt idx="5">
                  <c:v>11</c:v>
                </c:pt>
                <c:pt idx="6">
                  <c:v>20</c:v>
                </c:pt>
                <c:pt idx="7">
                  <c:v>17</c:v>
                </c:pt>
                <c:pt idx="8">
                  <c:v>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2015-16</c:v>
                </c:pt>
              </c:strCache>
            </c:strRef>
          </c:tx>
          <c:invertIfNegative val="0"/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6452599388379481E-3"/>
                  <c:y val="2.48756218905472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232415902140673E-2"/>
                  <c:y val="2.2388059701492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September</c:v>
                </c:pt>
                <c:pt idx="1">
                  <c:v>October</c:v>
                </c:pt>
                <c:pt idx="2">
                  <c:v>November</c:v>
                </c:pt>
                <c:pt idx="3">
                  <c:v>December</c:v>
                </c:pt>
                <c:pt idx="4">
                  <c:v>January</c:v>
                </c:pt>
                <c:pt idx="5">
                  <c:v>February</c:v>
                </c:pt>
                <c:pt idx="6">
                  <c:v>March</c:v>
                </c:pt>
                <c:pt idx="7">
                  <c:v>April</c:v>
                </c:pt>
                <c:pt idx="8">
                  <c:v>May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18</c:v>
                </c:pt>
                <c:pt idx="1">
                  <c:v>32</c:v>
                </c:pt>
                <c:pt idx="2">
                  <c:v>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362176"/>
        <c:axId val="43363712"/>
      </c:barChart>
      <c:catAx>
        <c:axId val="43362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3363712"/>
        <c:crosses val="autoZero"/>
        <c:auto val="1"/>
        <c:lblAlgn val="ctr"/>
        <c:lblOffset val="100"/>
        <c:noMultiLvlLbl val="0"/>
      </c:catAx>
      <c:valAx>
        <c:axId val="43363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362176"/>
        <c:crosses val="autoZero"/>
        <c:crossBetween val="between"/>
      </c:valAx>
      <c:spPr>
        <a:noFill/>
        <a:ln w="25223">
          <a:noFill/>
        </a:ln>
      </c:spPr>
    </c:plotArea>
    <c:legend>
      <c:legendPos val="r"/>
      <c:layout>
        <c:manualLayout>
          <c:xMode val="edge"/>
          <c:yMode val="edge"/>
          <c:x val="0.86538250492126001"/>
          <c:y val="0.16416581773192157"/>
          <c:w val="0.12962074694791592"/>
          <c:h val="0.2045792690092842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72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96D4F-FCA8-4435-8F77-E6F3BCA168E8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4E5FC-3AD6-4BD3-A3FE-D4D533E29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537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4E5FC-3AD6-4BD3-A3FE-D4D533E297F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00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7D6-5DF2-46AC-8058-2936FF51BE48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3BA7-FA09-41E0-AE50-1CAF59A8D6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7D6-5DF2-46AC-8058-2936FF51BE48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3BA7-FA09-41E0-AE50-1CAF59A8D6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7D6-5DF2-46AC-8058-2936FF51BE48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3BA7-FA09-41E0-AE50-1CAF59A8D6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7D6-5DF2-46AC-8058-2936FF51BE48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3BA7-FA09-41E0-AE50-1CAF59A8D6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7D6-5DF2-46AC-8058-2936FF51BE48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3BA7-FA09-41E0-AE50-1CAF59A8D6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7D6-5DF2-46AC-8058-2936FF51BE48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3BA7-FA09-41E0-AE50-1CAF59A8D60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7D6-5DF2-46AC-8058-2936FF51BE48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3BA7-FA09-41E0-AE50-1CAF59A8D6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7D6-5DF2-46AC-8058-2936FF51BE48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3BA7-FA09-41E0-AE50-1CAF59A8D6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7D6-5DF2-46AC-8058-2936FF51BE48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3BA7-FA09-41E0-AE50-1CAF59A8D6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7D6-5DF2-46AC-8058-2936FF51BE48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E23BA7-FA09-41E0-AE50-1CAF59A8D6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7D6-5DF2-46AC-8058-2936FF51BE48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3BA7-FA09-41E0-AE50-1CAF59A8D6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810A7D6-5DF2-46AC-8058-2936FF51BE48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5E23BA7-FA09-41E0-AE50-1CAF59A8D60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C:\Users\lindergi\AppData\Local\Microsoft\Windows\Temporary Internet Files\Content.IE5\O3E0YULL\linux_tux_christmas_wallpaper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291"/>
            <a:ext cx="9144000" cy="6950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Faculty Focus</a:t>
            </a:r>
            <a:br>
              <a:rPr lang="en-US" dirty="0" smtClean="0"/>
            </a:br>
            <a:r>
              <a:rPr lang="en-US" dirty="0" smtClean="0"/>
              <a:t>December,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51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305800" cy="1820013"/>
          </a:xfrm>
        </p:spPr>
        <p:txBody>
          <a:bodyPr>
            <a:normAutofit/>
          </a:bodyPr>
          <a:lstStyle/>
          <a:p>
            <a:pPr algn="ctr"/>
            <a:r>
              <a:rPr lang="en-US" sz="3600" b="1" u="sng" dirty="0" smtClean="0">
                <a:latin typeface="Comic Sans MS" panose="030F0702030302020204" pitchFamily="66" charset="0"/>
              </a:rPr>
              <a:t>Updates</a:t>
            </a:r>
            <a:endParaRPr lang="en-US" sz="3600" dirty="0"/>
          </a:p>
          <a:p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03909" y="1295400"/>
            <a:ext cx="88392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Chorus Concert is Monday, Dec. 14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at 7:00.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8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grade tour has been moved to December 15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.  Details from Mrs. Dotson.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Differentiation Training for </a:t>
            </a:r>
            <a:r>
              <a:rPr lang="en-US" sz="3200" dirty="0" smtClean="0"/>
              <a:t>ELA </a:t>
            </a:r>
            <a:r>
              <a:rPr lang="en-US" sz="3200" dirty="0" smtClean="0"/>
              <a:t>and Social Studies is Thursday, Dec. 17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.  Details from Mrs. Ford.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Faculty Christmas Party is Thursday, Dec. 17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at 6:30.  RSVP to Ms. Morrow.  </a:t>
            </a: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G-SAPS—I will not receive feedback from the review until a meeting with Dr. Reed in January.  I will share results with you following the meeting.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135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381000"/>
            <a:ext cx="88392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We will have Early Release on Friday, Dec. 18</a:t>
            </a:r>
            <a:r>
              <a:rPr lang="en-US" sz="3200" baseline="30000" dirty="0"/>
              <a:t>th</a:t>
            </a:r>
            <a:r>
              <a:rPr lang="en-US" sz="3200" dirty="0"/>
              <a:t>.  You will find an information sheet in your mailboxes </a:t>
            </a:r>
            <a:r>
              <a:rPr lang="en-US" sz="3200" b="1" i="1" dirty="0" smtClean="0"/>
              <a:t>this</a:t>
            </a:r>
            <a:r>
              <a:rPr lang="en-US" sz="3200" dirty="0" smtClean="0"/>
              <a:t> Friday </a:t>
            </a:r>
            <a:r>
              <a:rPr lang="en-US" sz="3200" dirty="0"/>
              <a:t>morning.  Please read </a:t>
            </a:r>
            <a:r>
              <a:rPr lang="en-US" sz="3200" dirty="0" smtClean="0"/>
              <a:t>completely then share </a:t>
            </a:r>
            <a:r>
              <a:rPr lang="en-US" sz="3200" dirty="0"/>
              <a:t>the bold information with your students.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Holiday Assembly will be Friday, Dec. 18</a:t>
            </a:r>
            <a:r>
              <a:rPr lang="en-US" sz="3200" baseline="30000" dirty="0"/>
              <a:t>th</a:t>
            </a:r>
            <a:r>
              <a:rPr lang="en-US" sz="3200" dirty="0"/>
              <a:t>.  </a:t>
            </a:r>
            <a:endParaRPr lang="en-US" sz="3200" dirty="0" smtClean="0"/>
          </a:p>
          <a:p>
            <a:pPr algn="ctr"/>
            <a:r>
              <a:rPr lang="en-US" sz="3200" b="1" u="sng" dirty="0" smtClean="0">
                <a:latin typeface="Comic Sans MS" panose="030F0702030302020204" pitchFamily="66" charset="0"/>
              </a:rPr>
              <a:t>Reminders</a:t>
            </a: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Keep students actively engaged in learning and in your classroom. They get creative this time of year for “needing” to be out of class.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You are doing a great job monitoring the hallways between classes and before/after school!  Keep it up!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5419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49891"/>
            <a:ext cx="6477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Certified Absences </a:t>
            </a:r>
            <a:br>
              <a:rPr lang="en-US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en-US" sz="2200" dirty="0" smtClean="0">
                <a:solidFill>
                  <a:schemeClr val="tx2">
                    <a:lumMod val="10000"/>
                  </a:schemeClr>
                </a:solidFill>
              </a:rPr>
              <a:t>Goal:  &lt; 400</a:t>
            </a:r>
            <a:endParaRPr lang="en-US" sz="2200" dirty="0">
              <a:solidFill>
                <a:schemeClr val="tx2">
                  <a:lumMod val="10000"/>
                </a:schemeClr>
              </a:solidFill>
            </a:endParaRP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3729073"/>
              </p:ext>
            </p:extLst>
          </p:nvPr>
        </p:nvGraphicFramePr>
        <p:xfrm>
          <a:off x="381000" y="1295400"/>
          <a:ext cx="8382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683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Students Missing More than 5 Days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lumMod val="10000"/>
                  </a:schemeClr>
                </a:solidFill>
              </a:rPr>
            </a:br>
            <a:r>
              <a:rPr lang="en-US" sz="2700" dirty="0" smtClean="0">
                <a:solidFill>
                  <a:schemeClr val="tx2">
                    <a:lumMod val="10000"/>
                  </a:schemeClr>
                </a:solidFill>
              </a:rPr>
              <a:t>2014:  51.2%</a:t>
            </a:r>
            <a:br>
              <a:rPr lang="en-US" sz="2700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2015 Goal: &lt; 40%</a:t>
            </a:r>
            <a:endParaRPr lang="en-US" dirty="0">
              <a:solidFill>
                <a:schemeClr val="tx2">
                  <a:lumMod val="1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7516730"/>
              </p:ext>
            </p:extLst>
          </p:nvPr>
        </p:nvGraphicFramePr>
        <p:xfrm>
          <a:off x="533400" y="17526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423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96984"/>
            <a:ext cx="2819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Discipline </a:t>
            </a:r>
            <a:br>
              <a:rPr lang="en-US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en-US" sz="2400" b="1" dirty="0" smtClean="0">
                <a:solidFill>
                  <a:schemeClr val="tx2">
                    <a:lumMod val="10000"/>
                  </a:schemeClr>
                </a:solidFill>
              </a:rPr>
              <a:t>Goal:  &lt; 350</a:t>
            </a:r>
            <a:endParaRPr lang="en-US" sz="2400" b="1" dirty="0">
              <a:solidFill>
                <a:schemeClr val="tx2">
                  <a:lumMod val="10000"/>
                </a:schemeClr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6690262"/>
              </p:ext>
            </p:extLst>
          </p:nvPr>
        </p:nvGraphicFramePr>
        <p:xfrm>
          <a:off x="381000" y="1600200"/>
          <a:ext cx="83058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974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8" descr="Image result for teacher jok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20" descr="Image result for Teacher at end of year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22" descr="Image result for Teacher at end of year"/>
          <p:cNvSpPr>
            <a:spLocks noChangeAspect="1" noChangeArrowheads="1"/>
          </p:cNvSpPr>
          <p:nvPr/>
        </p:nvSpPr>
        <p:spPr bwMode="auto">
          <a:xfrm>
            <a:off x="3048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295400" y="33453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Remember to post a comment on the </a:t>
            </a:r>
            <a:r>
              <a:rPr lang="en-US" sz="2800" b="1" dirty="0" err="1" smtClean="0"/>
              <a:t>weebly</a:t>
            </a:r>
            <a:r>
              <a:rPr lang="en-US" sz="2800" b="1" dirty="0" smtClean="0"/>
              <a:t>!</a:t>
            </a:r>
            <a:endParaRPr lang="en-US" sz="2800" b="1" dirty="0"/>
          </a:p>
        </p:txBody>
      </p:sp>
      <p:pic>
        <p:nvPicPr>
          <p:cNvPr id="35" name="Picture 2" descr="C:\Users\lindergi\AppData\Local\Microsoft\Windows\Temporary Internet Files\Content.IE5\RKG2LCVB\snowmen-playing-snow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343891"/>
            <a:ext cx="5410200" cy="3507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152400" y="5432423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Faculty and Staff leaving school next Friday…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4181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Custom 1">
      <a:dk1>
        <a:srgbClr val="FF0000"/>
      </a:dk1>
      <a:lt1>
        <a:srgbClr val="FFFFFF"/>
      </a:lt1>
      <a:dk2>
        <a:srgbClr val="277550"/>
      </a:dk2>
      <a:lt2>
        <a:srgbClr val="EEECE1"/>
      </a:lt2>
      <a:accent1>
        <a:srgbClr val="00B0F0"/>
      </a:accent1>
      <a:accent2>
        <a:srgbClr val="FF0000"/>
      </a:accent2>
      <a:accent3>
        <a:srgbClr val="00B050"/>
      </a:accent3>
      <a:accent4>
        <a:srgbClr val="FE19FF"/>
      </a:accent4>
      <a:accent5>
        <a:srgbClr val="FE75FF"/>
      </a:accent5>
      <a:accent6>
        <a:srgbClr val="FF0000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9153</TotalTime>
  <Words>253</Words>
  <Application>Microsoft Office PowerPoint</Application>
  <PresentationFormat>On-screen Show (4:3)</PresentationFormat>
  <Paragraphs>42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Faculty Focus December, 2015</vt:lpstr>
      <vt:lpstr>PowerPoint Presentation</vt:lpstr>
      <vt:lpstr>PowerPoint Presentation</vt:lpstr>
      <vt:lpstr>Certified Absences  Goal:  &lt; 400</vt:lpstr>
      <vt:lpstr>Students Missing More than 5 Days 2014:  51.2% 2015 Goal: &lt; 40%</vt:lpstr>
      <vt:lpstr>Discipline  Goal:  &lt; 350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 linder</dc:creator>
  <cp:lastModifiedBy>dana ford</cp:lastModifiedBy>
  <cp:revision>91</cp:revision>
  <cp:lastPrinted>2015-05-06T15:00:11Z</cp:lastPrinted>
  <dcterms:created xsi:type="dcterms:W3CDTF">2015-01-29T14:13:42Z</dcterms:created>
  <dcterms:modified xsi:type="dcterms:W3CDTF">2015-12-09T19:05:33Z</dcterms:modified>
</cp:coreProperties>
</file>