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61" r:id="rId2"/>
    <p:sldId id="268" r:id="rId3"/>
    <p:sldId id="262" r:id="rId4"/>
    <p:sldId id="266" r:id="rId5"/>
    <p:sldId id="257" r:id="rId6"/>
    <p:sldId id="267" r:id="rId7"/>
    <p:sldId id="258" r:id="rId8"/>
    <p:sldId id="263" r:id="rId9"/>
    <p:sldId id="259" r:id="rId10"/>
    <p:sldId id="265" r:id="rId11"/>
    <p:sldId id="264" r:id="rId12"/>
    <p:sldId id="269" r:id="rId13"/>
    <p:sldId id="26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0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9.8984729181579578E-2"/>
          <c:y val="4.0530664300765219E-2"/>
          <c:w val="0.89648757806135893"/>
          <c:h val="0.74981015090048264"/>
        </c:manualLayout>
      </c:layout>
      <c:barChart>
        <c:barDir val="col"/>
        <c:grouping val="clustered"/>
        <c:varyColors val="0"/>
        <c:ser>
          <c:idx val="0"/>
          <c:order val="0"/>
          <c:tx>
            <c:strRef>
              <c:f>Sheet1!$B$1</c:f>
              <c:strCache>
                <c:ptCount val="1"/>
                <c:pt idx="0">
                  <c:v>2015</c:v>
                </c:pt>
              </c:strCache>
            </c:strRef>
          </c:tx>
          <c:invertIfNegative val="0"/>
          <c:dLbls>
            <c:dLbl>
              <c:idx val="0"/>
              <c:layout>
                <c:manualLayout>
                  <c:x val="-4.4908136482939495E-3"/>
                  <c:y val="2.2387342427267016E-3"/>
                </c:manualLayout>
              </c:layout>
              <c:dLblPos val="outEnd"/>
              <c:showLegendKey val="0"/>
              <c:showVal val="1"/>
              <c:showCatName val="0"/>
              <c:showSerName val="0"/>
              <c:showPercent val="0"/>
              <c:showBubbleSize val="0"/>
            </c:dLbl>
            <c:dLbl>
              <c:idx val="2"/>
              <c:layout>
                <c:manualLayout>
                  <c:x val="-1.5151515151515152E-3"/>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Sheet1!$B$2:$B$10</c:f>
              <c:numCache>
                <c:formatCode>General</c:formatCode>
                <c:ptCount val="9"/>
                <c:pt idx="0">
                  <c:v>61</c:v>
                </c:pt>
                <c:pt idx="1">
                  <c:v>57</c:v>
                </c:pt>
                <c:pt idx="2">
                  <c:v>29</c:v>
                </c:pt>
                <c:pt idx="3">
                  <c:v>62</c:v>
                </c:pt>
                <c:pt idx="4">
                  <c:v>51</c:v>
                </c:pt>
                <c:pt idx="5">
                  <c:v>26</c:v>
                </c:pt>
                <c:pt idx="6">
                  <c:v>38</c:v>
                </c:pt>
                <c:pt idx="7">
                  <c:v>35</c:v>
                </c:pt>
                <c:pt idx="8">
                  <c:v>27</c:v>
                </c:pt>
              </c:numCache>
            </c:numRef>
          </c:val>
        </c:ser>
        <c:ser>
          <c:idx val="1"/>
          <c:order val="1"/>
          <c:tx>
            <c:strRef>
              <c:f>Sheet1!$C$1</c:f>
              <c:strCache>
                <c:ptCount val="1"/>
                <c:pt idx="0">
                  <c:v>2016</c:v>
                </c:pt>
              </c:strCache>
            </c:strRef>
          </c:tx>
          <c:invertIfNegative val="0"/>
          <c:dLbls>
            <c:dLbl>
              <c:idx val="4"/>
              <c:layout>
                <c:manualLayout>
                  <c:x val="6.1740308594591294E-3"/>
                  <c:y val="0"/>
                </c:manualLayout>
              </c:layout>
              <c:dLblPos val="outEnd"/>
              <c:showLegendKey val="0"/>
              <c:showVal val="1"/>
              <c:showCatName val="0"/>
              <c:showSerName val="0"/>
              <c:showPercent val="0"/>
              <c:showBubbleSize val="0"/>
            </c:dLbl>
            <c:dLbl>
              <c:idx val="5"/>
              <c:layout>
                <c:manualLayout>
                  <c:x val="2.2905919087700686E-3"/>
                  <c:y val="0"/>
                </c:manualLayout>
              </c:layout>
              <c:dLblPos val="outEnd"/>
              <c:showLegendKey val="0"/>
              <c:showVal val="1"/>
              <c:showCatName val="0"/>
              <c:showSerName val="0"/>
              <c:showPercent val="0"/>
              <c:showBubbleSize val="0"/>
            </c:dLbl>
            <c:dLbl>
              <c:idx val="6"/>
              <c:layout>
                <c:manualLayout>
                  <c:x val="5.7471264367816499E-3"/>
                  <c:y val="1.2143494087147641E-2"/>
                </c:manualLayout>
              </c:layout>
              <c:dLblPos val="outEnd"/>
              <c:showLegendKey val="0"/>
              <c:showVal val="1"/>
              <c:showCatName val="0"/>
              <c:showSerName val="0"/>
              <c:showPercent val="0"/>
              <c:showBubbleSize val="0"/>
            </c:dLbl>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Sheet1!$C$2:$C$10</c:f>
              <c:numCache>
                <c:formatCode>General</c:formatCode>
                <c:ptCount val="9"/>
                <c:pt idx="0">
                  <c:v>40</c:v>
                </c:pt>
                <c:pt idx="1">
                  <c:v>85</c:v>
                </c:pt>
                <c:pt idx="2">
                  <c:v>62</c:v>
                </c:pt>
                <c:pt idx="3">
                  <c:v>29</c:v>
                </c:pt>
                <c:pt idx="4">
                  <c:v>26</c:v>
                </c:pt>
                <c:pt idx="5">
                  <c:v>32</c:v>
                </c:pt>
                <c:pt idx="6">
                  <c:v>48</c:v>
                </c:pt>
                <c:pt idx="7">
                  <c:v>46</c:v>
                </c:pt>
                <c:pt idx="8">
                  <c:v>33.450000000000003</c:v>
                </c:pt>
              </c:numCache>
            </c:numRef>
          </c:val>
        </c:ser>
        <c:ser>
          <c:idx val="2"/>
          <c:order val="2"/>
          <c:tx>
            <c:strRef>
              <c:f>Sheet1!$D$1</c:f>
              <c:strCache>
                <c:ptCount val="1"/>
                <c:pt idx="0">
                  <c:v>2017</c:v>
                </c:pt>
              </c:strCache>
            </c:strRef>
          </c:tx>
          <c:invertIfNegative val="0"/>
          <c:dLbls>
            <c:showLegendKey val="0"/>
            <c:showVal val="1"/>
            <c:showCatName val="0"/>
            <c:showSerName val="0"/>
            <c:showPercent val="0"/>
            <c:showBubbleSize val="0"/>
            <c:showLeaderLines val="0"/>
          </c:dLbls>
          <c:cat>
            <c:strRef>
              <c:f>Sheet1!$A$2:$A$10</c:f>
              <c:strCache>
                <c:ptCount val="9"/>
                <c:pt idx="0">
                  <c:v>SEPT.</c:v>
                </c:pt>
                <c:pt idx="1">
                  <c:v>OCT.</c:v>
                </c:pt>
                <c:pt idx="2">
                  <c:v>NOV.</c:v>
                </c:pt>
                <c:pt idx="3">
                  <c:v>DEC.</c:v>
                </c:pt>
                <c:pt idx="4">
                  <c:v>JAN.</c:v>
                </c:pt>
                <c:pt idx="5">
                  <c:v>FEB.</c:v>
                </c:pt>
                <c:pt idx="6">
                  <c:v>MARCH</c:v>
                </c:pt>
                <c:pt idx="7">
                  <c:v>APRIL</c:v>
                </c:pt>
                <c:pt idx="8">
                  <c:v>May</c:v>
                </c:pt>
              </c:strCache>
            </c:strRef>
          </c:cat>
          <c:val>
            <c:numRef>
              <c:f>Sheet1!$D$2:$D$10</c:f>
              <c:numCache>
                <c:formatCode>General</c:formatCode>
                <c:ptCount val="9"/>
                <c:pt idx="0">
                  <c:v>13</c:v>
                </c:pt>
              </c:numCache>
            </c:numRef>
          </c:val>
        </c:ser>
        <c:dLbls>
          <c:showLegendKey val="0"/>
          <c:showVal val="0"/>
          <c:showCatName val="0"/>
          <c:showSerName val="0"/>
          <c:showPercent val="0"/>
          <c:showBubbleSize val="0"/>
        </c:dLbls>
        <c:gapWidth val="150"/>
        <c:axId val="46790144"/>
        <c:axId val="46791680"/>
      </c:barChart>
      <c:catAx>
        <c:axId val="46790144"/>
        <c:scaling>
          <c:orientation val="minMax"/>
        </c:scaling>
        <c:delete val="0"/>
        <c:axPos val="b"/>
        <c:numFmt formatCode="General" sourceLinked="1"/>
        <c:majorTickMark val="out"/>
        <c:minorTickMark val="none"/>
        <c:tickLblPos val="nextTo"/>
        <c:crossAx val="46791680"/>
        <c:crosses val="autoZero"/>
        <c:auto val="1"/>
        <c:lblAlgn val="ctr"/>
        <c:lblOffset val="100"/>
        <c:noMultiLvlLbl val="0"/>
      </c:catAx>
      <c:valAx>
        <c:axId val="46791680"/>
        <c:scaling>
          <c:orientation val="minMax"/>
        </c:scaling>
        <c:delete val="0"/>
        <c:axPos val="l"/>
        <c:majorGridlines/>
        <c:numFmt formatCode="General" sourceLinked="1"/>
        <c:majorTickMark val="out"/>
        <c:minorTickMark val="none"/>
        <c:tickLblPos val="nextTo"/>
        <c:crossAx val="46790144"/>
        <c:crosses val="autoZero"/>
        <c:crossBetween val="between"/>
      </c:valAx>
    </c:plotArea>
    <c:legend>
      <c:legendPos val="r"/>
      <c:layout>
        <c:manualLayout>
          <c:xMode val="edge"/>
          <c:yMode val="edge"/>
          <c:x val="0.83585373419231701"/>
          <c:y val="4.011700121991793E-2"/>
          <c:w val="9.4360057265569078E-2"/>
          <c:h val="0.19545913274925142"/>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236026052299024E-2"/>
          <c:y val="5.0473457250976198E-2"/>
          <c:w val="0.74166885389326331"/>
          <c:h val="0.90483594320147998"/>
        </c:manualLayout>
      </c:layout>
      <c:barChart>
        <c:barDir val="col"/>
        <c:grouping val="clustered"/>
        <c:varyColors val="0"/>
        <c:ser>
          <c:idx val="0"/>
          <c:order val="0"/>
          <c:tx>
            <c:strRef>
              <c:f>Sheet1!$B$1</c:f>
              <c:strCache>
                <c:ptCount val="1"/>
                <c:pt idx="0">
                  <c:v>2014</c:v>
                </c:pt>
              </c:strCache>
            </c:strRef>
          </c:tx>
          <c:invertIfNegative val="0"/>
          <c:dLbls>
            <c:txPr>
              <a:bodyPr/>
              <a:lstStyle/>
              <a:p>
                <a:pPr>
                  <a:defRPr sz="1600"/>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Sheet1!$B$2:$B$5</c:f>
              <c:numCache>
                <c:formatCode>General</c:formatCode>
                <c:ptCount val="4"/>
                <c:pt idx="0">
                  <c:v>51.2</c:v>
                </c:pt>
              </c:numCache>
            </c:numRef>
          </c:val>
        </c:ser>
        <c:ser>
          <c:idx val="1"/>
          <c:order val="1"/>
          <c:tx>
            <c:strRef>
              <c:f>Sheet1!$C$1</c:f>
              <c:strCache>
                <c:ptCount val="1"/>
                <c:pt idx="0">
                  <c:v> 2</c:v>
                </c:pt>
              </c:strCache>
            </c:strRef>
          </c:tx>
          <c:invertIfNegative val="0"/>
          <c:dLbls>
            <c:txPr>
              <a:bodyPr/>
              <a:lstStyle/>
              <a:p>
                <a:pPr>
                  <a:defRPr sz="1600"/>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Sheet1!$C$2:$C$5</c:f>
              <c:numCache>
                <c:formatCode>General</c:formatCode>
                <c:ptCount val="4"/>
              </c:numCache>
            </c:numRef>
          </c:val>
        </c:ser>
        <c:ser>
          <c:idx val="2"/>
          <c:order val="2"/>
          <c:tx>
            <c:strRef>
              <c:f>Sheet1!$D$1</c:f>
              <c:strCache>
                <c:ptCount val="1"/>
                <c:pt idx="0">
                  <c:v>2015</c:v>
                </c:pt>
              </c:strCache>
            </c:strRef>
          </c:tx>
          <c:invertIfNegative val="0"/>
          <c:dLbls>
            <c:txPr>
              <a:bodyPr/>
              <a:lstStyle/>
              <a:p>
                <a:pPr>
                  <a:defRPr sz="1600"/>
                </a:pPr>
                <a:endParaRPr lang="en-US"/>
              </a:p>
            </c:txPr>
            <c:showLegendKey val="0"/>
            <c:showVal val="1"/>
            <c:showCatName val="0"/>
            <c:showSerName val="0"/>
            <c:showPercent val="0"/>
            <c:showBubbleSize val="0"/>
            <c:showLeaderLines val="0"/>
          </c:dLbls>
          <c:cat>
            <c:numRef>
              <c:f>Sheet1!$A$2:$A$5</c:f>
              <c:numCache>
                <c:formatCode>General</c:formatCode>
                <c:ptCount val="4"/>
              </c:numCache>
            </c:numRef>
          </c:cat>
          <c:val>
            <c:numRef>
              <c:f>Sheet1!$D$2:$D$5</c:f>
              <c:numCache>
                <c:formatCode>General</c:formatCode>
                <c:ptCount val="4"/>
                <c:pt idx="0">
                  <c:v>50.3</c:v>
                </c:pt>
              </c:numCache>
            </c:numRef>
          </c:val>
        </c:ser>
        <c:ser>
          <c:idx val="3"/>
          <c:order val="3"/>
          <c:tx>
            <c:strRef>
              <c:f>Sheet1!$E$1</c:f>
              <c:strCache>
                <c:ptCount val="1"/>
                <c:pt idx="0">
                  <c:v> 3</c:v>
                </c:pt>
              </c:strCache>
            </c:strRef>
          </c:tx>
          <c:invertIfNegative val="0"/>
          <c:cat>
            <c:numRef>
              <c:f>Sheet1!$A$2:$A$5</c:f>
              <c:numCache>
                <c:formatCode>General</c:formatCode>
                <c:ptCount val="4"/>
              </c:numCache>
            </c:numRef>
          </c:cat>
          <c:val>
            <c:numRef>
              <c:f>Sheet1!$E$2:$E$5</c:f>
              <c:numCache>
                <c:formatCode>General</c:formatCode>
                <c:ptCount val="4"/>
              </c:numCache>
            </c:numRef>
          </c:val>
        </c:ser>
        <c:ser>
          <c:idx val="4"/>
          <c:order val="4"/>
          <c:tx>
            <c:strRef>
              <c:f>Sheet1!$F$1</c:f>
              <c:strCache>
                <c:ptCount val="1"/>
                <c:pt idx="0">
                  <c:v>2016</c:v>
                </c:pt>
              </c:strCache>
            </c:strRef>
          </c:tx>
          <c:invertIfNegative val="0"/>
          <c:dLbls>
            <c:showLegendKey val="0"/>
            <c:showVal val="1"/>
            <c:showCatName val="0"/>
            <c:showSerName val="0"/>
            <c:showPercent val="0"/>
            <c:showBubbleSize val="0"/>
            <c:showLeaderLines val="0"/>
          </c:dLbls>
          <c:cat>
            <c:numRef>
              <c:f>Sheet1!$A$2:$A$5</c:f>
              <c:numCache>
                <c:formatCode>General</c:formatCode>
                <c:ptCount val="4"/>
              </c:numCache>
            </c:numRef>
          </c:cat>
          <c:val>
            <c:numRef>
              <c:f>Sheet1!$F$2:$F$5</c:f>
              <c:numCache>
                <c:formatCode>General</c:formatCode>
                <c:ptCount val="4"/>
                <c:pt idx="0">
                  <c:v>53.4</c:v>
                </c:pt>
              </c:numCache>
            </c:numRef>
          </c:val>
        </c:ser>
        <c:dLbls>
          <c:showLegendKey val="0"/>
          <c:showVal val="0"/>
          <c:showCatName val="0"/>
          <c:showSerName val="0"/>
          <c:showPercent val="0"/>
          <c:showBubbleSize val="0"/>
        </c:dLbls>
        <c:gapWidth val="150"/>
        <c:axId val="46544768"/>
        <c:axId val="46546304"/>
      </c:barChart>
      <c:catAx>
        <c:axId val="46544768"/>
        <c:scaling>
          <c:orientation val="minMax"/>
        </c:scaling>
        <c:delete val="0"/>
        <c:axPos val="b"/>
        <c:numFmt formatCode="General" sourceLinked="1"/>
        <c:majorTickMark val="out"/>
        <c:minorTickMark val="none"/>
        <c:tickLblPos val="nextTo"/>
        <c:crossAx val="46546304"/>
        <c:crosses val="autoZero"/>
        <c:auto val="1"/>
        <c:lblAlgn val="ctr"/>
        <c:lblOffset val="100"/>
        <c:noMultiLvlLbl val="0"/>
      </c:catAx>
      <c:valAx>
        <c:axId val="46546304"/>
        <c:scaling>
          <c:orientation val="minMax"/>
        </c:scaling>
        <c:delete val="0"/>
        <c:axPos val="l"/>
        <c:majorGridlines/>
        <c:numFmt formatCode="General" sourceLinked="1"/>
        <c:majorTickMark val="out"/>
        <c:minorTickMark val="none"/>
        <c:tickLblPos val="nextTo"/>
        <c:crossAx val="46544768"/>
        <c:crosses val="autoZero"/>
        <c:crossBetween val="between"/>
      </c:valAx>
    </c:plotArea>
    <c:legend>
      <c:legendPos val="r"/>
      <c:legendEntry>
        <c:idx val="1"/>
        <c:delete val="1"/>
      </c:legendEntry>
      <c:legendEntry>
        <c:idx val="3"/>
        <c:delete val="1"/>
      </c:legendEntry>
      <c:layout>
        <c:manualLayout>
          <c:xMode val="edge"/>
          <c:yMode val="edge"/>
          <c:x val="0.89000364537766108"/>
          <c:y val="5.2065162706809588E-2"/>
          <c:w val="9.6107465733449984E-2"/>
          <c:h val="0.233645966615281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Sept.</c:v>
                </c:pt>
              </c:strCache>
            </c:strRef>
          </c:tx>
          <c:invertIfNegative val="0"/>
          <c:dLbls>
            <c:dLbl>
              <c:idx val="0"/>
              <c:layout/>
              <c:tx>
                <c:rich>
                  <a:bodyPr/>
                  <a:lstStyle/>
                  <a:p>
                    <a:r>
                      <a:rPr lang="en-US" smtClean="0"/>
                      <a:t>0.02%</a:t>
                    </a:r>
                    <a:endParaRPr lang="en-US"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Sheet1!$A$2</c:f>
              <c:strCache>
                <c:ptCount val="1"/>
                <c:pt idx="0">
                  <c:v>  </c:v>
                </c:pt>
              </c:strCache>
            </c:strRef>
          </c:cat>
          <c:val>
            <c:numRef>
              <c:f>Sheet1!$B$2</c:f>
              <c:numCache>
                <c:formatCode>General</c:formatCode>
                <c:ptCount val="1"/>
                <c:pt idx="0">
                  <c:v>0.02</c:v>
                </c:pt>
              </c:numCache>
            </c:numRef>
          </c:val>
        </c:ser>
        <c:ser>
          <c:idx val="1"/>
          <c:order val="1"/>
          <c:tx>
            <c:strRef>
              <c:f>Sheet1!$C$1</c:f>
              <c:strCache>
                <c:ptCount val="1"/>
                <c:pt idx="0">
                  <c:v>Oct.</c:v>
                </c:pt>
              </c:strCache>
            </c:strRef>
          </c:tx>
          <c:invertIfNegative val="0"/>
          <c:cat>
            <c:strRef>
              <c:f>Sheet1!$A$2</c:f>
              <c:strCache>
                <c:ptCount val="1"/>
                <c:pt idx="0">
                  <c:v>  </c:v>
                </c:pt>
              </c:strCache>
            </c:strRef>
          </c:cat>
          <c:val>
            <c:numRef>
              <c:f>Sheet1!$C$2</c:f>
              <c:numCache>
                <c:formatCode>General</c:formatCode>
                <c:ptCount val="1"/>
              </c:numCache>
            </c:numRef>
          </c:val>
        </c:ser>
        <c:ser>
          <c:idx val="2"/>
          <c:order val="2"/>
          <c:tx>
            <c:strRef>
              <c:f>Sheet1!$D$1</c:f>
              <c:strCache>
                <c:ptCount val="1"/>
                <c:pt idx="0">
                  <c:v>Nov.</c:v>
                </c:pt>
              </c:strCache>
            </c:strRef>
          </c:tx>
          <c:invertIfNegative val="0"/>
          <c:cat>
            <c:strRef>
              <c:f>Sheet1!$A$2</c:f>
              <c:strCache>
                <c:ptCount val="1"/>
                <c:pt idx="0">
                  <c:v>  </c:v>
                </c:pt>
              </c:strCache>
            </c:strRef>
          </c:cat>
          <c:val>
            <c:numRef>
              <c:f>Sheet1!$D$2</c:f>
              <c:numCache>
                <c:formatCode>General</c:formatCode>
                <c:ptCount val="1"/>
              </c:numCache>
            </c:numRef>
          </c:val>
        </c:ser>
        <c:ser>
          <c:idx val="3"/>
          <c:order val="3"/>
          <c:tx>
            <c:strRef>
              <c:f>Sheet1!$E$1</c:f>
              <c:strCache>
                <c:ptCount val="1"/>
                <c:pt idx="0">
                  <c:v>Dec</c:v>
                </c:pt>
              </c:strCache>
            </c:strRef>
          </c:tx>
          <c:invertIfNegative val="0"/>
          <c:cat>
            <c:strRef>
              <c:f>Sheet1!$A$2</c:f>
              <c:strCache>
                <c:ptCount val="1"/>
                <c:pt idx="0">
                  <c:v>  </c:v>
                </c:pt>
              </c:strCache>
            </c:strRef>
          </c:cat>
          <c:val>
            <c:numRef>
              <c:f>Sheet1!$E$2</c:f>
              <c:numCache>
                <c:formatCode>General</c:formatCode>
                <c:ptCount val="1"/>
              </c:numCache>
            </c:numRef>
          </c:val>
        </c:ser>
        <c:ser>
          <c:idx val="4"/>
          <c:order val="4"/>
          <c:tx>
            <c:strRef>
              <c:f>Sheet1!$F$1</c:f>
              <c:strCache>
                <c:ptCount val="1"/>
                <c:pt idx="0">
                  <c:v>Jan</c:v>
                </c:pt>
              </c:strCache>
            </c:strRef>
          </c:tx>
          <c:invertIfNegative val="0"/>
          <c:cat>
            <c:strRef>
              <c:f>Sheet1!$A$2</c:f>
              <c:strCache>
                <c:ptCount val="1"/>
                <c:pt idx="0">
                  <c:v>  </c:v>
                </c:pt>
              </c:strCache>
            </c:strRef>
          </c:cat>
          <c:val>
            <c:numRef>
              <c:f>Sheet1!$F$2</c:f>
              <c:numCache>
                <c:formatCode>General</c:formatCode>
                <c:ptCount val="1"/>
              </c:numCache>
            </c:numRef>
          </c:val>
        </c:ser>
        <c:ser>
          <c:idx val="5"/>
          <c:order val="5"/>
          <c:tx>
            <c:strRef>
              <c:f>Sheet1!$G$1</c:f>
              <c:strCache>
                <c:ptCount val="1"/>
                <c:pt idx="0">
                  <c:v>Feb</c:v>
                </c:pt>
              </c:strCache>
            </c:strRef>
          </c:tx>
          <c:invertIfNegative val="0"/>
          <c:cat>
            <c:strRef>
              <c:f>Sheet1!$A$2</c:f>
              <c:strCache>
                <c:ptCount val="1"/>
                <c:pt idx="0">
                  <c:v>  </c:v>
                </c:pt>
              </c:strCache>
            </c:strRef>
          </c:cat>
          <c:val>
            <c:numRef>
              <c:f>Sheet1!$G$2</c:f>
              <c:numCache>
                <c:formatCode>General</c:formatCode>
                <c:ptCount val="1"/>
              </c:numCache>
            </c:numRef>
          </c:val>
        </c:ser>
        <c:ser>
          <c:idx val="6"/>
          <c:order val="6"/>
          <c:tx>
            <c:strRef>
              <c:f>Sheet1!$H$1</c:f>
              <c:strCache>
                <c:ptCount val="1"/>
                <c:pt idx="0">
                  <c:v>Mar</c:v>
                </c:pt>
              </c:strCache>
            </c:strRef>
          </c:tx>
          <c:invertIfNegative val="0"/>
          <c:cat>
            <c:strRef>
              <c:f>Sheet1!$A$2</c:f>
              <c:strCache>
                <c:ptCount val="1"/>
                <c:pt idx="0">
                  <c:v>  </c:v>
                </c:pt>
              </c:strCache>
            </c:strRef>
          </c:cat>
          <c:val>
            <c:numRef>
              <c:f>Sheet1!$H$2</c:f>
              <c:numCache>
                <c:formatCode>General</c:formatCode>
                <c:ptCount val="1"/>
              </c:numCache>
            </c:numRef>
          </c:val>
        </c:ser>
        <c:ser>
          <c:idx val="7"/>
          <c:order val="7"/>
          <c:tx>
            <c:strRef>
              <c:f>Sheet1!$I$1</c:f>
              <c:strCache>
                <c:ptCount val="1"/>
                <c:pt idx="0">
                  <c:v>Apr</c:v>
                </c:pt>
              </c:strCache>
            </c:strRef>
          </c:tx>
          <c:invertIfNegative val="0"/>
          <c:cat>
            <c:strRef>
              <c:f>Sheet1!$A$2</c:f>
              <c:strCache>
                <c:ptCount val="1"/>
                <c:pt idx="0">
                  <c:v>  </c:v>
                </c:pt>
              </c:strCache>
            </c:strRef>
          </c:cat>
          <c:val>
            <c:numRef>
              <c:f>Sheet1!$I$2</c:f>
              <c:numCache>
                <c:formatCode>General</c:formatCode>
                <c:ptCount val="1"/>
              </c:numCache>
            </c:numRef>
          </c:val>
        </c:ser>
        <c:ser>
          <c:idx val="8"/>
          <c:order val="8"/>
          <c:tx>
            <c:strRef>
              <c:f>Sheet1!$J$1</c:f>
              <c:strCache>
                <c:ptCount val="1"/>
                <c:pt idx="0">
                  <c:v>May</c:v>
                </c:pt>
              </c:strCache>
            </c:strRef>
          </c:tx>
          <c:invertIfNegative val="0"/>
          <c:cat>
            <c:strRef>
              <c:f>Sheet1!$A$2</c:f>
              <c:strCache>
                <c:ptCount val="1"/>
                <c:pt idx="0">
                  <c:v>  </c:v>
                </c:pt>
              </c:strCache>
            </c:strRef>
          </c:cat>
          <c:val>
            <c:numRef>
              <c:f>Sheet1!$J$2</c:f>
              <c:numCache>
                <c:formatCode>General</c:formatCode>
                <c:ptCount val="1"/>
              </c:numCache>
            </c:numRef>
          </c:val>
        </c:ser>
        <c:dLbls>
          <c:showLegendKey val="0"/>
          <c:showVal val="0"/>
          <c:showCatName val="0"/>
          <c:showSerName val="0"/>
          <c:showPercent val="0"/>
          <c:showBubbleSize val="0"/>
        </c:dLbls>
        <c:gapWidth val="150"/>
        <c:axId val="46595456"/>
        <c:axId val="46609536"/>
      </c:barChart>
      <c:catAx>
        <c:axId val="46595456"/>
        <c:scaling>
          <c:orientation val="minMax"/>
        </c:scaling>
        <c:delete val="0"/>
        <c:axPos val="b"/>
        <c:majorTickMark val="out"/>
        <c:minorTickMark val="none"/>
        <c:tickLblPos val="nextTo"/>
        <c:crossAx val="46609536"/>
        <c:crosses val="autoZero"/>
        <c:auto val="1"/>
        <c:lblAlgn val="ctr"/>
        <c:lblOffset val="100"/>
        <c:noMultiLvlLbl val="0"/>
      </c:catAx>
      <c:valAx>
        <c:axId val="46609536"/>
        <c:scaling>
          <c:orientation val="minMax"/>
        </c:scaling>
        <c:delete val="0"/>
        <c:axPos val="l"/>
        <c:majorGridlines/>
        <c:numFmt formatCode="General" sourceLinked="1"/>
        <c:majorTickMark val="out"/>
        <c:minorTickMark val="none"/>
        <c:tickLblPos val="nextTo"/>
        <c:crossAx val="4659545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manualLayout>
          <c:layoutTarget val="inner"/>
          <c:xMode val="edge"/>
          <c:yMode val="edge"/>
          <c:x val="7.2994293144549596E-2"/>
          <c:y val="2.9962588631644926E-2"/>
          <c:w val="0.76974126514002261"/>
          <c:h val="0.73908214831355035"/>
        </c:manualLayout>
      </c:layout>
      <c:barChart>
        <c:barDir val="col"/>
        <c:grouping val="clustered"/>
        <c:varyColors val="0"/>
        <c:ser>
          <c:idx val="0"/>
          <c:order val="0"/>
          <c:tx>
            <c:strRef>
              <c:f>Sheet1!$B$1</c:f>
              <c:strCache>
                <c:ptCount val="1"/>
                <c:pt idx="0">
                  <c:v>2014-15</c:v>
                </c:pt>
              </c:strCache>
            </c:strRef>
          </c:tx>
          <c:spPr>
            <a:solidFill>
              <a:schemeClr val="tx2">
                <a:lumMod val="60000"/>
                <a:lumOff val="40000"/>
              </a:schemeClr>
            </a:solidFill>
          </c:spPr>
          <c:invertIfNegative val="0"/>
          <c:dLbls>
            <c:txPr>
              <a:bodyPr/>
              <a:lstStyle/>
              <a:p>
                <a:pPr>
                  <a:defRPr sz="1586"/>
                </a:pPr>
                <a:endParaRPr lang="en-US"/>
              </a:p>
            </c:txPr>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Sheet1!$B$2:$B$10</c:f>
              <c:numCache>
                <c:formatCode>General</c:formatCode>
                <c:ptCount val="9"/>
                <c:pt idx="0">
                  <c:v>16</c:v>
                </c:pt>
                <c:pt idx="1">
                  <c:v>24</c:v>
                </c:pt>
                <c:pt idx="2">
                  <c:v>22</c:v>
                </c:pt>
                <c:pt idx="3">
                  <c:v>4</c:v>
                </c:pt>
                <c:pt idx="4">
                  <c:v>17</c:v>
                </c:pt>
                <c:pt idx="5">
                  <c:v>11</c:v>
                </c:pt>
                <c:pt idx="6">
                  <c:v>20</c:v>
                </c:pt>
                <c:pt idx="7">
                  <c:v>17</c:v>
                </c:pt>
                <c:pt idx="8">
                  <c:v>8</c:v>
                </c:pt>
              </c:numCache>
            </c:numRef>
          </c:val>
        </c:ser>
        <c:ser>
          <c:idx val="1"/>
          <c:order val="1"/>
          <c:tx>
            <c:strRef>
              <c:f>Sheet1!$C$1</c:f>
              <c:strCache>
                <c:ptCount val="1"/>
                <c:pt idx="0">
                  <c:v>2015-16</c:v>
                </c:pt>
              </c:strCache>
            </c:strRef>
          </c:tx>
          <c:spPr>
            <a:solidFill>
              <a:srgbClr val="92D050"/>
            </a:solidFill>
          </c:spPr>
          <c:invertIfNegative val="0"/>
          <c:dLbls>
            <c:txPr>
              <a:bodyPr/>
              <a:lstStyle/>
              <a:p>
                <a:pPr>
                  <a:defRPr sz="1586"/>
                </a:pPr>
                <a:endParaRPr lang="en-US"/>
              </a:p>
            </c:txPr>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Sheet1!$C$2:$C$10</c:f>
              <c:numCache>
                <c:formatCode>General</c:formatCode>
                <c:ptCount val="9"/>
                <c:pt idx="0">
                  <c:v>18</c:v>
                </c:pt>
                <c:pt idx="1">
                  <c:v>32</c:v>
                </c:pt>
                <c:pt idx="2">
                  <c:v>32</c:v>
                </c:pt>
                <c:pt idx="3">
                  <c:v>22</c:v>
                </c:pt>
                <c:pt idx="4">
                  <c:v>24</c:v>
                </c:pt>
                <c:pt idx="5">
                  <c:v>18</c:v>
                </c:pt>
                <c:pt idx="6">
                  <c:v>40</c:v>
                </c:pt>
                <c:pt idx="7">
                  <c:v>16</c:v>
                </c:pt>
                <c:pt idx="8">
                  <c:v>22</c:v>
                </c:pt>
              </c:numCache>
            </c:numRef>
          </c:val>
        </c:ser>
        <c:ser>
          <c:idx val="2"/>
          <c:order val="2"/>
          <c:tx>
            <c:strRef>
              <c:f>Sheet1!$D$1</c:f>
              <c:strCache>
                <c:ptCount val="1"/>
                <c:pt idx="0">
                  <c:v>2016-17</c:v>
                </c:pt>
              </c:strCache>
            </c:strRef>
          </c:tx>
          <c:spPr>
            <a:solidFill>
              <a:schemeClr val="accent6"/>
            </a:solidFill>
          </c:spPr>
          <c:invertIfNegative val="0"/>
          <c:dLbls>
            <c:dLbl>
              <c:idx val="0"/>
              <c:layout/>
              <c:dLblPos val="outEnd"/>
              <c:showLegendKey val="0"/>
              <c:showVal val="1"/>
              <c:showCatName val="0"/>
              <c:showSerName val="0"/>
              <c:showPercent val="0"/>
              <c:showBubbleSize val="0"/>
            </c:dLbl>
            <c:dLbl>
              <c:idx val="1"/>
              <c:layout>
                <c:manualLayout>
                  <c:x val="7.6452599388379481E-3"/>
                  <c:y val="2.4875621890547263E-3"/>
                </c:manualLayout>
              </c:layout>
              <c:showLegendKey val="0"/>
              <c:showVal val="1"/>
              <c:showCatName val="0"/>
              <c:showSerName val="0"/>
              <c:showPercent val="0"/>
              <c:showBubbleSize val="0"/>
            </c:dLbl>
            <c:dLbl>
              <c:idx val="4"/>
              <c:layout>
                <c:manualLayout>
                  <c:x val="1.2232415902140673E-2"/>
                  <c:y val="2.2388059701492536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Ref>
              <c:f>Sheet1!$A$2:$A$10</c:f>
              <c:strCache>
                <c:ptCount val="9"/>
                <c:pt idx="0">
                  <c:v>September</c:v>
                </c:pt>
                <c:pt idx="1">
                  <c:v>October</c:v>
                </c:pt>
                <c:pt idx="2">
                  <c:v>November</c:v>
                </c:pt>
                <c:pt idx="3">
                  <c:v>December</c:v>
                </c:pt>
                <c:pt idx="4">
                  <c:v>January</c:v>
                </c:pt>
                <c:pt idx="5">
                  <c:v>February</c:v>
                </c:pt>
                <c:pt idx="6">
                  <c:v>March</c:v>
                </c:pt>
                <c:pt idx="7">
                  <c:v>April</c:v>
                </c:pt>
                <c:pt idx="8">
                  <c:v>May</c:v>
                </c:pt>
              </c:strCache>
            </c:strRef>
          </c:cat>
          <c:val>
            <c:numRef>
              <c:f>Sheet1!$D$2:$D$10</c:f>
              <c:numCache>
                <c:formatCode>General</c:formatCode>
                <c:ptCount val="9"/>
                <c:pt idx="0">
                  <c:v>27</c:v>
                </c:pt>
              </c:numCache>
            </c:numRef>
          </c:val>
        </c:ser>
        <c:dLbls>
          <c:showLegendKey val="0"/>
          <c:showVal val="0"/>
          <c:showCatName val="0"/>
          <c:showSerName val="0"/>
          <c:showPercent val="0"/>
          <c:showBubbleSize val="0"/>
        </c:dLbls>
        <c:gapWidth val="150"/>
        <c:axId val="46686592"/>
        <c:axId val="46688128"/>
      </c:barChart>
      <c:catAx>
        <c:axId val="46686592"/>
        <c:scaling>
          <c:orientation val="minMax"/>
        </c:scaling>
        <c:delete val="0"/>
        <c:axPos val="b"/>
        <c:numFmt formatCode="General" sourceLinked="1"/>
        <c:majorTickMark val="out"/>
        <c:minorTickMark val="none"/>
        <c:tickLblPos val="nextTo"/>
        <c:crossAx val="46688128"/>
        <c:crosses val="autoZero"/>
        <c:auto val="1"/>
        <c:lblAlgn val="ctr"/>
        <c:lblOffset val="100"/>
        <c:noMultiLvlLbl val="0"/>
      </c:catAx>
      <c:valAx>
        <c:axId val="46688128"/>
        <c:scaling>
          <c:orientation val="minMax"/>
        </c:scaling>
        <c:delete val="0"/>
        <c:axPos val="l"/>
        <c:majorGridlines/>
        <c:numFmt formatCode="General" sourceLinked="1"/>
        <c:majorTickMark val="out"/>
        <c:minorTickMark val="none"/>
        <c:tickLblPos val="nextTo"/>
        <c:crossAx val="46686592"/>
        <c:crosses val="autoZero"/>
        <c:crossBetween val="between"/>
      </c:valAx>
      <c:spPr>
        <a:noFill/>
        <a:ln w="25223">
          <a:noFill/>
        </a:ln>
      </c:spPr>
    </c:plotArea>
    <c:legend>
      <c:legendPos val="r"/>
      <c:layout>
        <c:manualLayout>
          <c:xMode val="edge"/>
          <c:yMode val="edge"/>
          <c:x val="0.86538250492126001"/>
          <c:y val="0.16416581773192157"/>
          <c:w val="0.12962074694791592"/>
          <c:h val="0.20457926900928428"/>
        </c:manualLayout>
      </c:layout>
      <c:overlay val="0"/>
    </c:legend>
    <c:plotVisOnly val="1"/>
    <c:dispBlanksAs val="gap"/>
    <c:showDLblsOverMax val="0"/>
  </c:chart>
  <c:txPr>
    <a:bodyPr/>
    <a:lstStyle/>
    <a:p>
      <a:pPr>
        <a:defRPr sz="1772"/>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End 2016</c:v>
                </c:pt>
              </c:strCache>
            </c:strRef>
          </c:tx>
          <c:invertIfNegative val="0"/>
          <c:dLbls>
            <c:showLegendKey val="0"/>
            <c:showVal val="1"/>
            <c:showCatName val="0"/>
            <c:showSerName val="0"/>
            <c:showPercent val="0"/>
            <c:showBubbleSize val="0"/>
            <c:showLeaderLines val="0"/>
          </c:dLbls>
          <c:cat>
            <c:strRef>
              <c:f>Sheet1!$A$2:$A$5</c:f>
              <c:strCache>
                <c:ptCount val="4"/>
                <c:pt idx="0">
                  <c:v>9th</c:v>
                </c:pt>
                <c:pt idx="1">
                  <c:v>10th</c:v>
                </c:pt>
                <c:pt idx="2">
                  <c:v>11th</c:v>
                </c:pt>
                <c:pt idx="3">
                  <c:v>12th</c:v>
                </c:pt>
              </c:strCache>
            </c:strRef>
          </c:cat>
          <c:val>
            <c:numRef>
              <c:f>Sheet1!$B$2:$B$5</c:f>
              <c:numCache>
                <c:formatCode>General</c:formatCode>
                <c:ptCount val="4"/>
                <c:pt idx="0">
                  <c:v>42</c:v>
                </c:pt>
                <c:pt idx="1">
                  <c:v>51</c:v>
                </c:pt>
                <c:pt idx="2">
                  <c:v>50</c:v>
                </c:pt>
                <c:pt idx="3">
                  <c:v>43</c:v>
                </c:pt>
              </c:numCache>
            </c:numRef>
          </c:val>
        </c:ser>
        <c:ser>
          <c:idx val="1"/>
          <c:order val="1"/>
          <c:tx>
            <c:strRef>
              <c:f>Sheet1!$C$1</c:f>
              <c:strCache>
                <c:ptCount val="1"/>
                <c:pt idx="0">
                  <c:v>SRI #1 2017</c:v>
                </c:pt>
              </c:strCache>
            </c:strRef>
          </c:tx>
          <c:invertIfNegative val="0"/>
          <c:dLbls>
            <c:showLegendKey val="0"/>
            <c:showVal val="1"/>
            <c:showCatName val="0"/>
            <c:showSerName val="0"/>
            <c:showPercent val="0"/>
            <c:showBubbleSize val="0"/>
            <c:showLeaderLines val="0"/>
          </c:dLbls>
          <c:cat>
            <c:strRef>
              <c:f>Sheet1!$A$2:$A$5</c:f>
              <c:strCache>
                <c:ptCount val="4"/>
                <c:pt idx="0">
                  <c:v>9th</c:v>
                </c:pt>
                <c:pt idx="1">
                  <c:v>10th</c:v>
                </c:pt>
                <c:pt idx="2">
                  <c:v>11th</c:v>
                </c:pt>
                <c:pt idx="3">
                  <c:v>12th</c:v>
                </c:pt>
              </c:strCache>
            </c:strRef>
          </c:cat>
          <c:val>
            <c:numRef>
              <c:f>Sheet1!$C$2:$C$5</c:f>
              <c:numCache>
                <c:formatCode>General</c:formatCode>
                <c:ptCount val="4"/>
                <c:pt idx="0">
                  <c:v>54</c:v>
                </c:pt>
                <c:pt idx="1">
                  <c:v>53</c:v>
                </c:pt>
                <c:pt idx="2">
                  <c:v>52</c:v>
                </c:pt>
                <c:pt idx="3">
                  <c:v>43</c:v>
                </c:pt>
              </c:numCache>
            </c:numRef>
          </c:val>
        </c:ser>
        <c:dLbls>
          <c:showLegendKey val="0"/>
          <c:showVal val="0"/>
          <c:showCatName val="0"/>
          <c:showSerName val="0"/>
          <c:showPercent val="0"/>
          <c:showBubbleSize val="0"/>
        </c:dLbls>
        <c:gapWidth val="150"/>
        <c:shape val="box"/>
        <c:axId val="46863872"/>
        <c:axId val="46865408"/>
        <c:axId val="46859136"/>
      </c:bar3DChart>
      <c:catAx>
        <c:axId val="46863872"/>
        <c:scaling>
          <c:orientation val="minMax"/>
        </c:scaling>
        <c:delete val="0"/>
        <c:axPos val="b"/>
        <c:majorTickMark val="out"/>
        <c:minorTickMark val="none"/>
        <c:tickLblPos val="nextTo"/>
        <c:crossAx val="46865408"/>
        <c:crosses val="autoZero"/>
        <c:auto val="1"/>
        <c:lblAlgn val="ctr"/>
        <c:lblOffset val="100"/>
        <c:noMultiLvlLbl val="0"/>
      </c:catAx>
      <c:valAx>
        <c:axId val="46865408"/>
        <c:scaling>
          <c:orientation val="minMax"/>
        </c:scaling>
        <c:delete val="0"/>
        <c:axPos val="l"/>
        <c:majorGridlines/>
        <c:numFmt formatCode="General" sourceLinked="1"/>
        <c:majorTickMark val="out"/>
        <c:minorTickMark val="none"/>
        <c:tickLblPos val="nextTo"/>
        <c:crossAx val="46863872"/>
        <c:crosses val="autoZero"/>
        <c:crossBetween val="between"/>
      </c:valAx>
      <c:serAx>
        <c:axId val="46859136"/>
        <c:scaling>
          <c:orientation val="minMax"/>
        </c:scaling>
        <c:delete val="1"/>
        <c:axPos val="b"/>
        <c:majorTickMark val="out"/>
        <c:minorTickMark val="none"/>
        <c:tickLblPos val="nextTo"/>
        <c:crossAx val="46865408"/>
        <c:crosses val="autoZero"/>
      </c:ser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B4F06469-24AB-4780-9D99-884613322896}" type="datetimeFigureOut">
              <a:rPr lang="en-US" smtClean="0"/>
              <a:t>10/4/2016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74AFC7C-306F-4E78-B892-365BDF1CC1D7}" type="slidenum">
              <a:rPr lang="en-US" smtClean="0"/>
              <a:t>‹#›</a:t>
            </a:fld>
            <a:endParaRPr lang="en-US"/>
          </a:p>
        </p:txBody>
      </p:sp>
    </p:spTree>
    <p:extLst>
      <p:ext uri="{BB962C8B-B14F-4D97-AF65-F5344CB8AC3E}">
        <p14:creationId xmlns:p14="http://schemas.microsoft.com/office/powerpoint/2010/main" val="3723579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4AFC7C-306F-4E78-B892-365BDF1CC1D7}" type="slidenum">
              <a:rPr lang="en-US" smtClean="0"/>
              <a:t>1</a:t>
            </a:fld>
            <a:endParaRPr lang="en-US"/>
          </a:p>
        </p:txBody>
      </p:sp>
    </p:spTree>
    <p:extLst>
      <p:ext uri="{BB962C8B-B14F-4D97-AF65-F5344CB8AC3E}">
        <p14:creationId xmlns:p14="http://schemas.microsoft.com/office/powerpoint/2010/main" val="2172982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1594626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346534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323037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10A7D6-5DF2-46AC-8058-2936FF51BE4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2796600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10A7D6-5DF2-46AC-8058-2936FF51BE48}"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4021745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10A7D6-5DF2-46AC-8058-2936FF51BE4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76583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10A7D6-5DF2-46AC-8058-2936FF51BE48}"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4153958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10A7D6-5DF2-46AC-8058-2936FF51BE48}"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957745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0A7D6-5DF2-46AC-8058-2936FF51BE48}"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1039144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0A7D6-5DF2-46AC-8058-2936FF51BE4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295111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10A7D6-5DF2-46AC-8058-2936FF51BE48}"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23BA7-FA09-41E0-AE50-1CAF59A8D60F}" type="slidenum">
              <a:rPr lang="en-US" smtClean="0"/>
              <a:t>‹#›</a:t>
            </a:fld>
            <a:endParaRPr lang="en-US"/>
          </a:p>
        </p:txBody>
      </p:sp>
    </p:spTree>
    <p:extLst>
      <p:ext uri="{BB962C8B-B14F-4D97-AF65-F5344CB8AC3E}">
        <p14:creationId xmlns:p14="http://schemas.microsoft.com/office/powerpoint/2010/main" val="589654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10A7D6-5DF2-46AC-8058-2936FF51BE48}" type="datetimeFigureOut">
              <a:rPr lang="en-US" smtClean="0"/>
              <a:t>10/4/2016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E23BA7-FA09-41E0-AE50-1CAF59A8D60F}" type="slidenum">
              <a:rPr lang="en-US" smtClean="0"/>
              <a:t>‹#›</a:t>
            </a:fld>
            <a:endParaRPr lang="en-US"/>
          </a:p>
        </p:txBody>
      </p:sp>
    </p:spTree>
    <p:extLst>
      <p:ext uri="{BB962C8B-B14F-4D97-AF65-F5344CB8AC3E}">
        <p14:creationId xmlns:p14="http://schemas.microsoft.com/office/powerpoint/2010/main" val="29666507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google.com/url?sa=i&amp;rct=j&amp;q=&amp;esrc=s&amp;source=images&amp;cd=&amp;ved=0ahUKEwiDgNnK48HPAhVBVT4KHdV1DwIQjRwIBw&amp;url=https://www.pinterest.com/heidisongs/educational-cartoons/&amp;psig=AFQjCNGsRodqAzcsFBhzP3rvrtSnzHz1-g&amp;ust=1475692074818270" TargetMode="Externa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1884551" y="152400"/>
            <a:ext cx="5066146" cy="1251527"/>
          </a:xfrm>
          <a:solidFill>
            <a:schemeClr val="bg1">
              <a:lumMod val="75000"/>
            </a:schemeClr>
          </a:solidFill>
        </p:spPr>
        <p:txBody>
          <a:bodyPr>
            <a:normAutofit fontScale="90000"/>
          </a:bodyPr>
          <a:lstStyle/>
          <a:p>
            <a:pPr algn="ctr"/>
            <a:r>
              <a:rPr lang="en-US" b="1" dirty="0" smtClean="0"/>
              <a:t>Faculty Focus</a:t>
            </a:r>
            <a:br>
              <a:rPr lang="en-US" b="1" dirty="0" smtClean="0"/>
            </a:br>
            <a:r>
              <a:rPr lang="en-US" b="1" dirty="0" smtClean="0"/>
              <a:t>September, 2016</a:t>
            </a:r>
            <a:endParaRPr lang="en-US" b="1" dirty="0"/>
          </a:p>
        </p:txBody>
      </p:sp>
      <p:pic>
        <p:nvPicPr>
          <p:cNvPr id="1034" name="Picture 10" descr="C:\Users\lindergi\AppData\Local\Microsoft\Windows\Temporary Internet Files\Content.Outlook\AC7386S4\spirit week day 2 0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307367">
            <a:off x="6100983" y="4333178"/>
            <a:ext cx="2782455" cy="208684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lindergi\AppData\Local\Microsoft\Windows\Temporary Internet Files\Content.Outlook\AC7386S4\spirit week day 2 00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37227">
            <a:off x="276826" y="93023"/>
            <a:ext cx="2363001" cy="3336002"/>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lindergi\AppData\Local\Microsoft\Windows\Temporary Internet Files\Content.Outlook\AC7386S4\IMG_211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2104233">
            <a:off x="240183" y="4195109"/>
            <a:ext cx="3408393" cy="2362976"/>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lindergi\AppData\Local\Microsoft\Windows\Temporary Internet Files\Content.Outlook\AC7386S4\IMG_2098.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397475">
            <a:off x="6616280" y="367879"/>
            <a:ext cx="2343839" cy="234383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lindergi\AppData\Local\Microsoft\Windows\Temporary Internet Files\Content.Outlook\AC7386S4\IMG_2114 (5).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2907142" y="1365098"/>
            <a:ext cx="34290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0510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0"/>
            <a:ext cx="7772400" cy="1470025"/>
          </a:xfrm>
        </p:spPr>
        <p:txBody>
          <a:bodyPr/>
          <a:lstStyle/>
          <a:p>
            <a:r>
              <a:rPr lang="en-US" b="1" u="sng" dirty="0" smtClean="0"/>
              <a:t>FOCUS AREA</a:t>
            </a:r>
            <a:br>
              <a:rPr lang="en-US" b="1" u="sng" dirty="0" smtClean="0"/>
            </a:br>
            <a:endParaRPr lang="en-US" b="1" u="sng" dirty="0"/>
          </a:p>
        </p:txBody>
      </p:sp>
      <p:sp>
        <p:nvSpPr>
          <p:cNvPr id="3" name="Subtitle 2"/>
          <p:cNvSpPr>
            <a:spLocks noGrp="1"/>
          </p:cNvSpPr>
          <p:nvPr>
            <p:ph type="subTitle" idx="1"/>
          </p:nvPr>
        </p:nvSpPr>
        <p:spPr>
          <a:xfrm>
            <a:off x="1066800" y="2819400"/>
            <a:ext cx="6400800" cy="1752600"/>
          </a:xfrm>
        </p:spPr>
        <p:txBody>
          <a:bodyPr>
            <a:noAutofit/>
          </a:bodyPr>
          <a:lstStyle/>
          <a:p>
            <a:r>
              <a:rPr lang="en-US" sz="8000" dirty="0" smtClean="0">
                <a:solidFill>
                  <a:srgbClr val="00B050"/>
                </a:solidFill>
              </a:rPr>
              <a:t>IMPROVE LITERACY</a:t>
            </a:r>
            <a:endParaRPr lang="en-US" sz="8000" dirty="0">
              <a:solidFill>
                <a:srgbClr val="00B050"/>
              </a:solidFill>
            </a:endParaRPr>
          </a:p>
        </p:txBody>
      </p:sp>
      <p:pic>
        <p:nvPicPr>
          <p:cNvPr id="3074" name="Picture 2" descr="C:\Users\lindergi\AppData\Local\Microsoft\Windows\Temporary Internet Files\Content.IE5\0PI5L9KO\book01_4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295400"/>
            <a:ext cx="1749552"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422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SRI Data</a:t>
            </a:r>
            <a:br>
              <a:rPr lang="en-US" dirty="0" smtClean="0"/>
            </a:br>
            <a:r>
              <a:rPr lang="en-US" dirty="0" smtClean="0"/>
              <a:t>% Proficient and Advanced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357736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593346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7200"/>
            <a:ext cx="7772400" cy="1470025"/>
          </a:xfrm>
        </p:spPr>
        <p:txBody>
          <a:bodyPr/>
          <a:lstStyle/>
          <a:p>
            <a:r>
              <a:rPr lang="en-US" b="1" u="sng" dirty="0" smtClean="0"/>
              <a:t>FOCUS AREA</a:t>
            </a:r>
            <a:endParaRPr lang="en-US" b="1" u="sng" dirty="0"/>
          </a:p>
        </p:txBody>
      </p:sp>
      <p:sp>
        <p:nvSpPr>
          <p:cNvPr id="5" name="Subtitle 4"/>
          <p:cNvSpPr>
            <a:spLocks noGrp="1"/>
          </p:cNvSpPr>
          <p:nvPr>
            <p:ph type="subTitle" idx="1"/>
          </p:nvPr>
        </p:nvSpPr>
        <p:spPr>
          <a:xfrm>
            <a:off x="990600" y="1981200"/>
            <a:ext cx="7162800" cy="1752600"/>
          </a:xfrm>
        </p:spPr>
        <p:txBody>
          <a:bodyPr>
            <a:noAutofit/>
          </a:bodyPr>
          <a:lstStyle/>
          <a:p>
            <a:r>
              <a:rPr lang="en-US" sz="8000" b="1" dirty="0" smtClean="0">
                <a:solidFill>
                  <a:srgbClr val="00B050"/>
                </a:solidFill>
              </a:rPr>
              <a:t>INCREASE RIGOR</a:t>
            </a:r>
          </a:p>
          <a:p>
            <a:r>
              <a:rPr lang="en-US" b="1" dirty="0" smtClean="0">
                <a:solidFill>
                  <a:schemeClr val="tx1"/>
                </a:solidFill>
              </a:rPr>
              <a:t>We are working on our PLCs for this Focus Area.  In the meantime, ask lots of “WHY” questions and engage ALL students in critical thinking tasks.</a:t>
            </a:r>
            <a:endParaRPr lang="en-US" b="1" dirty="0">
              <a:solidFill>
                <a:schemeClr val="tx1"/>
              </a:solidFill>
            </a:endParaRPr>
          </a:p>
        </p:txBody>
      </p:sp>
    </p:spTree>
    <p:extLst>
      <p:ext uri="{BB962C8B-B14F-4D97-AF65-F5344CB8AC3E}">
        <p14:creationId xmlns:p14="http://schemas.microsoft.com/office/powerpoint/2010/main" val="2826328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descr="Image result for teacher joke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20" descr="Image result for Teacher at end of year"/>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22" descr="Image result for Teacher at end of year"/>
          <p:cNvSpPr>
            <a:spLocks noChangeAspect="1" noChangeArrowheads="1"/>
          </p:cNvSpPr>
          <p:nvPr/>
        </p:nvSpPr>
        <p:spPr bwMode="auto">
          <a:xfrm>
            <a:off x="304800"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TextBox 23"/>
          <p:cNvSpPr txBox="1"/>
          <p:nvPr/>
        </p:nvSpPr>
        <p:spPr>
          <a:xfrm>
            <a:off x="1295400" y="334530"/>
            <a:ext cx="7162800" cy="523220"/>
          </a:xfrm>
          <a:prstGeom prst="rect">
            <a:avLst/>
          </a:prstGeom>
          <a:noFill/>
        </p:spPr>
        <p:txBody>
          <a:bodyPr wrap="square" rtlCol="0">
            <a:spAutoFit/>
          </a:bodyPr>
          <a:lstStyle/>
          <a:p>
            <a:pPr algn="ctr"/>
            <a:r>
              <a:rPr lang="en-US" sz="2800" b="1" dirty="0" smtClean="0"/>
              <a:t>Remember to post a comment on the </a:t>
            </a:r>
            <a:r>
              <a:rPr lang="en-US" sz="2800" b="1" dirty="0" err="1" smtClean="0"/>
              <a:t>weebly</a:t>
            </a:r>
            <a:r>
              <a:rPr lang="en-US" sz="2800" b="1" dirty="0" smtClean="0"/>
              <a:t>!</a:t>
            </a:r>
            <a:endParaRPr lang="en-US" sz="2800" b="1" dirty="0"/>
          </a:p>
        </p:txBody>
      </p:sp>
      <p:pic>
        <p:nvPicPr>
          <p:cNvPr id="2050" name="Picture 2" descr="Image result for Teacher Talk comic">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066800"/>
            <a:ext cx="5734050" cy="5415492"/>
          </a:xfrm>
          <a:prstGeom prst="rect">
            <a:avLst/>
          </a:prstGeom>
          <a:solidFill>
            <a:srgbClr val="FF0000"/>
          </a:solidFill>
        </p:spPr>
      </p:pic>
      <p:sp>
        <p:nvSpPr>
          <p:cNvPr id="2" name="TextBox 1"/>
          <p:cNvSpPr txBox="1"/>
          <p:nvPr/>
        </p:nvSpPr>
        <p:spPr>
          <a:xfrm>
            <a:off x="1676400" y="6052066"/>
            <a:ext cx="5562600" cy="369332"/>
          </a:xfrm>
          <a:prstGeom prst="rect">
            <a:avLst/>
          </a:prstGeom>
          <a:solidFill>
            <a:schemeClr val="tx2">
              <a:lumMod val="40000"/>
              <a:lumOff val="60000"/>
            </a:schemeClr>
          </a:solidFill>
        </p:spPr>
        <p:txBody>
          <a:bodyPr wrap="square" rtlCol="0">
            <a:spAutoFit/>
          </a:bodyPr>
          <a:lstStyle/>
          <a:p>
            <a:endParaRPr lang="en-US" dirty="0"/>
          </a:p>
        </p:txBody>
      </p:sp>
      <p:pic>
        <p:nvPicPr>
          <p:cNvPr id="2051" name="Picture 3" descr="C:\Users\lindergi\AppData\Local\Microsoft\Windows\Temporary Internet Files\Content.IE5\91A34YX5\heart[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266252">
            <a:off x="6207119" y="5020085"/>
            <a:ext cx="1985792" cy="1843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812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95600"/>
            <a:ext cx="8229600" cy="1143000"/>
          </a:xfrm>
        </p:spPr>
        <p:txBody>
          <a:bodyPr>
            <a:normAutofit fontScale="90000"/>
          </a:bodyPr>
          <a:lstStyle/>
          <a:p>
            <a:r>
              <a:rPr lang="en-US" dirty="0" smtClean="0">
                <a:latin typeface="Apple Chancery" panose="03020702040506060504" pitchFamily="66" charset="0"/>
              </a:rPr>
              <a:t>Faculty and Staff,</a:t>
            </a:r>
            <a:br>
              <a:rPr lang="en-US" dirty="0" smtClean="0">
                <a:latin typeface="Apple Chancery" panose="03020702040506060504" pitchFamily="66" charset="0"/>
              </a:rPr>
            </a:br>
            <a:r>
              <a:rPr lang="en-US" dirty="0">
                <a:latin typeface="Apple Chancery" panose="03020702040506060504" pitchFamily="66" charset="0"/>
              </a:rPr>
              <a:t/>
            </a:r>
            <a:br>
              <a:rPr lang="en-US" dirty="0">
                <a:latin typeface="Apple Chancery" panose="03020702040506060504" pitchFamily="66" charset="0"/>
              </a:rPr>
            </a:br>
            <a:r>
              <a:rPr lang="en-US" dirty="0" smtClean="0">
                <a:latin typeface="Apple Chancery" panose="03020702040506060504" pitchFamily="66" charset="0"/>
              </a:rPr>
              <a:t>This year, I have organized parts of the Faculty Focus into our four FOCUS AREAS.  The information included will not cover everything we are implementing and monitoring for each Focus Area, but it will assist us in monitoring progress toward our goals. </a:t>
            </a:r>
            <a:endParaRPr lang="en-US" dirty="0">
              <a:latin typeface="Apple Chancery" panose="03020702040506060504" pitchFamily="66" charset="0"/>
            </a:endParaRPr>
          </a:p>
        </p:txBody>
      </p:sp>
    </p:spTree>
    <p:extLst>
      <p:ext uri="{BB962C8B-B14F-4D97-AF65-F5344CB8AC3E}">
        <p14:creationId xmlns:p14="http://schemas.microsoft.com/office/powerpoint/2010/main" val="1436323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lstStyle/>
          <a:p>
            <a:r>
              <a:rPr lang="en-US" u="sng" dirty="0" smtClean="0"/>
              <a:t>UPDATES/REMINDERS</a:t>
            </a:r>
            <a:endParaRPr lang="en-US" u="sng" dirty="0"/>
          </a:p>
        </p:txBody>
      </p:sp>
      <p:sp>
        <p:nvSpPr>
          <p:cNvPr id="3" name="Subtitle 2"/>
          <p:cNvSpPr>
            <a:spLocks noGrp="1"/>
          </p:cNvSpPr>
          <p:nvPr>
            <p:ph idx="1"/>
          </p:nvPr>
        </p:nvSpPr>
        <p:spPr>
          <a:xfrm>
            <a:off x="457200" y="1219200"/>
            <a:ext cx="8229600" cy="5181600"/>
          </a:xfrm>
        </p:spPr>
        <p:txBody>
          <a:bodyPr>
            <a:normAutofit fontScale="70000" lnSpcReduction="20000"/>
          </a:bodyPr>
          <a:lstStyle/>
          <a:p>
            <a:r>
              <a:rPr lang="en-US" sz="3600" dirty="0" smtClean="0">
                <a:solidFill>
                  <a:srgbClr val="00B050"/>
                </a:solidFill>
              </a:rPr>
              <a:t>Power School Webinar—Wednesday, Oct. 5</a:t>
            </a:r>
            <a:r>
              <a:rPr lang="en-US" sz="3600" baseline="30000" dirty="0" smtClean="0">
                <a:solidFill>
                  <a:srgbClr val="00B050"/>
                </a:solidFill>
              </a:rPr>
              <a:t>th</a:t>
            </a:r>
            <a:r>
              <a:rPr lang="en-US" sz="3600" dirty="0" smtClean="0">
                <a:solidFill>
                  <a:srgbClr val="00B050"/>
                </a:solidFill>
              </a:rPr>
              <a:t>.  Mandatory 	attendance for all Core Academic teachers.</a:t>
            </a:r>
          </a:p>
          <a:p>
            <a:r>
              <a:rPr lang="en-US" sz="3600" dirty="0" smtClean="0">
                <a:solidFill>
                  <a:srgbClr val="00B050"/>
                </a:solidFill>
              </a:rPr>
              <a:t>Homecoming Parade Friday—we have a faculty float again 	this year.  You need to plan to ride it if you are not 	supervising students on another float.</a:t>
            </a:r>
          </a:p>
          <a:p>
            <a:r>
              <a:rPr lang="en-US" sz="3600" dirty="0" smtClean="0">
                <a:solidFill>
                  <a:srgbClr val="00B050"/>
                </a:solidFill>
              </a:rPr>
              <a:t>Homecoming Game Friday—we hope to see everyone 	there!</a:t>
            </a:r>
          </a:p>
          <a:p>
            <a:r>
              <a:rPr lang="en-US" sz="3600" dirty="0" smtClean="0">
                <a:solidFill>
                  <a:srgbClr val="00B050"/>
                </a:solidFill>
              </a:rPr>
              <a:t>Homecoming Dance Saturday—8:00 – 11:00.  9</a:t>
            </a:r>
            <a:r>
              <a:rPr lang="en-US" sz="3600" baseline="30000" dirty="0" smtClean="0">
                <a:solidFill>
                  <a:srgbClr val="00B050"/>
                </a:solidFill>
              </a:rPr>
              <a:t>th</a:t>
            </a:r>
            <a:r>
              <a:rPr lang="en-US" sz="3600" dirty="0" smtClean="0">
                <a:solidFill>
                  <a:srgbClr val="00B050"/>
                </a:solidFill>
              </a:rPr>
              <a:t> 	Grade Advisors chaperone.  If you have made 	arrangements to change dance responsibilities with 	someone, you should have already notified Mrs. Linder.</a:t>
            </a:r>
          </a:p>
          <a:p>
            <a:r>
              <a:rPr lang="en-US" sz="3600" dirty="0" smtClean="0">
                <a:solidFill>
                  <a:srgbClr val="00B050"/>
                </a:solidFill>
              </a:rPr>
              <a:t>MONDAY, October 10</a:t>
            </a:r>
            <a:r>
              <a:rPr lang="en-US" sz="3600" baseline="30000" dirty="0" smtClean="0">
                <a:solidFill>
                  <a:srgbClr val="00B050"/>
                </a:solidFill>
              </a:rPr>
              <a:t>th</a:t>
            </a:r>
            <a:r>
              <a:rPr lang="en-US" sz="3600" dirty="0" smtClean="0">
                <a:solidFill>
                  <a:srgbClr val="00B050"/>
                </a:solidFill>
              </a:rPr>
              <a:t>, is a HOLIDAY!!!!</a:t>
            </a:r>
          </a:p>
          <a:p>
            <a:r>
              <a:rPr lang="en-US" sz="3600" dirty="0" smtClean="0">
                <a:solidFill>
                  <a:srgbClr val="00B050"/>
                </a:solidFill>
              </a:rPr>
              <a:t>Faculty Meeting—October 12</a:t>
            </a:r>
            <a:r>
              <a:rPr lang="en-US" sz="3600" baseline="30000" dirty="0" smtClean="0">
                <a:solidFill>
                  <a:srgbClr val="00B050"/>
                </a:solidFill>
              </a:rPr>
              <a:t>th</a:t>
            </a:r>
            <a:r>
              <a:rPr lang="en-US" sz="3600" dirty="0" smtClean="0">
                <a:solidFill>
                  <a:srgbClr val="00B050"/>
                </a:solidFill>
              </a:rPr>
              <a:t>. </a:t>
            </a:r>
          </a:p>
          <a:p>
            <a:endParaRPr lang="en-US" sz="3600" dirty="0" smtClean="0">
              <a:solidFill>
                <a:srgbClr val="00B050"/>
              </a:solidFill>
            </a:endParaRPr>
          </a:p>
          <a:p>
            <a:pPr marL="0" indent="0">
              <a:buNone/>
            </a:pPr>
            <a:endParaRPr lang="en-US" sz="3600" dirty="0" smtClean="0">
              <a:solidFill>
                <a:srgbClr val="00B050"/>
              </a:solidFill>
            </a:endParaRPr>
          </a:p>
        </p:txBody>
      </p:sp>
    </p:spTree>
    <p:extLst>
      <p:ext uri="{BB962C8B-B14F-4D97-AF65-F5344CB8AC3E}">
        <p14:creationId xmlns:p14="http://schemas.microsoft.com/office/powerpoint/2010/main" val="211353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2961"/>
            <a:ext cx="7772400" cy="1470025"/>
          </a:xfrm>
        </p:spPr>
        <p:txBody>
          <a:bodyPr/>
          <a:lstStyle/>
          <a:p>
            <a:r>
              <a:rPr lang="en-US" b="1" u="sng" dirty="0" smtClean="0"/>
              <a:t>FOCUS AREA</a:t>
            </a:r>
            <a:endParaRPr lang="en-US" b="1" u="sng" dirty="0"/>
          </a:p>
        </p:txBody>
      </p:sp>
      <p:sp>
        <p:nvSpPr>
          <p:cNvPr id="5" name="Subtitle 4"/>
          <p:cNvSpPr>
            <a:spLocks noGrp="1"/>
          </p:cNvSpPr>
          <p:nvPr>
            <p:ph type="subTitle" idx="1"/>
          </p:nvPr>
        </p:nvSpPr>
        <p:spPr>
          <a:xfrm>
            <a:off x="1447800" y="3962400"/>
            <a:ext cx="6400800" cy="1752600"/>
          </a:xfrm>
        </p:spPr>
        <p:txBody>
          <a:bodyPr>
            <a:noAutofit/>
          </a:bodyPr>
          <a:lstStyle/>
          <a:p>
            <a:r>
              <a:rPr lang="en-US" sz="5400" dirty="0" smtClean="0">
                <a:solidFill>
                  <a:srgbClr val="00B050"/>
                </a:solidFill>
              </a:rPr>
              <a:t>Faculty Leadership and Positive Focus</a:t>
            </a:r>
            <a:endParaRPr lang="en-US" sz="5400" dirty="0">
              <a:solidFill>
                <a:srgbClr val="00B050"/>
              </a:solidFill>
            </a:endParaRPr>
          </a:p>
        </p:txBody>
      </p:sp>
      <p:pic>
        <p:nvPicPr>
          <p:cNvPr id="2050" name="Picture 2" descr="C:\Users\lindergi\AppData\Local\Microsoft\Windows\Temporary Internet Files\Content.IE5\DJ8XG3EA\491553_f5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295400"/>
            <a:ext cx="22860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70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149891"/>
            <a:ext cx="6477000" cy="1143000"/>
          </a:xfrm>
        </p:spPr>
        <p:txBody>
          <a:bodyPr>
            <a:normAutofit/>
          </a:bodyPr>
          <a:lstStyle/>
          <a:p>
            <a:pPr algn="ctr"/>
            <a:r>
              <a:rPr lang="en-US" dirty="0" smtClean="0">
                <a:solidFill>
                  <a:schemeClr val="tx2">
                    <a:lumMod val="10000"/>
                  </a:schemeClr>
                </a:solidFill>
              </a:rPr>
              <a:t>Certified Absences </a:t>
            </a:r>
            <a:br>
              <a:rPr lang="en-US" dirty="0" smtClean="0">
                <a:solidFill>
                  <a:schemeClr val="tx2">
                    <a:lumMod val="10000"/>
                  </a:schemeClr>
                </a:solidFill>
              </a:rPr>
            </a:br>
            <a:r>
              <a:rPr lang="en-US" sz="2200" dirty="0" smtClean="0">
                <a:solidFill>
                  <a:schemeClr val="tx2">
                    <a:lumMod val="10000"/>
                  </a:schemeClr>
                </a:solidFill>
              </a:rPr>
              <a:t>Goal:  &lt; 400</a:t>
            </a:r>
            <a:endParaRPr lang="en-US" sz="2200" dirty="0">
              <a:solidFill>
                <a:schemeClr val="tx2">
                  <a:lumMod val="10000"/>
                </a:schemeClr>
              </a:solidFill>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1815990954"/>
              </p:ext>
            </p:extLst>
          </p:nvPr>
        </p:nvGraphicFramePr>
        <p:xfrm>
          <a:off x="381000" y="1295400"/>
          <a:ext cx="8382000" cy="5410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6835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304800"/>
            <a:ext cx="7772400" cy="1470025"/>
          </a:xfrm>
        </p:spPr>
        <p:txBody>
          <a:bodyPr/>
          <a:lstStyle/>
          <a:p>
            <a:r>
              <a:rPr lang="en-US" b="1" u="sng" dirty="0" smtClean="0"/>
              <a:t>FOCUS AREA</a:t>
            </a:r>
            <a:endParaRPr lang="en-US" dirty="0"/>
          </a:p>
        </p:txBody>
      </p:sp>
      <p:sp>
        <p:nvSpPr>
          <p:cNvPr id="5" name="Subtitle 4"/>
          <p:cNvSpPr>
            <a:spLocks noGrp="1"/>
          </p:cNvSpPr>
          <p:nvPr>
            <p:ph type="subTitle" idx="1"/>
          </p:nvPr>
        </p:nvSpPr>
        <p:spPr>
          <a:xfrm>
            <a:off x="1447800" y="1676400"/>
            <a:ext cx="6400800" cy="1752600"/>
          </a:xfrm>
        </p:spPr>
        <p:txBody>
          <a:bodyPr>
            <a:noAutofit/>
          </a:bodyPr>
          <a:lstStyle/>
          <a:p>
            <a:r>
              <a:rPr lang="en-US" sz="8000" b="1" dirty="0" smtClean="0">
                <a:solidFill>
                  <a:srgbClr val="00B050"/>
                </a:solidFill>
              </a:rPr>
              <a:t>Student Attendance</a:t>
            </a:r>
            <a:endParaRPr lang="en-US" sz="8000" b="1" dirty="0">
              <a:solidFill>
                <a:srgbClr val="00B050"/>
              </a:solidFill>
            </a:endParaRPr>
          </a:p>
        </p:txBody>
      </p:sp>
      <p:pic>
        <p:nvPicPr>
          <p:cNvPr id="1028" name="Picture 4" descr="C:\Users\lindergi\AppData\Local\Microsoft\Windows\Temporary Internet Files\Content.IE5\KC5AUSYB\Green_checklis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16514" y="4495800"/>
            <a:ext cx="254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573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686800" cy="1143000"/>
          </a:xfrm>
        </p:spPr>
        <p:txBody>
          <a:bodyPr>
            <a:normAutofit fontScale="90000"/>
          </a:bodyPr>
          <a:lstStyle/>
          <a:p>
            <a:pPr algn="ctr"/>
            <a:r>
              <a:rPr lang="en-US" dirty="0" smtClean="0">
                <a:solidFill>
                  <a:schemeClr val="tx2">
                    <a:lumMod val="10000"/>
                  </a:schemeClr>
                </a:solidFill>
              </a:rPr>
              <a:t>Students Missing More than 5 Days</a:t>
            </a:r>
            <a:br>
              <a:rPr lang="en-US" dirty="0" smtClean="0">
                <a:solidFill>
                  <a:schemeClr val="tx2">
                    <a:lumMod val="10000"/>
                  </a:schemeClr>
                </a:solidFill>
              </a:rPr>
            </a:br>
            <a:endParaRPr lang="en-US" sz="3100" dirty="0">
              <a:solidFill>
                <a:schemeClr val="tx2">
                  <a:lumMod val="10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6047903"/>
              </p:ext>
            </p:extLst>
          </p:nvPr>
        </p:nvGraphicFramePr>
        <p:xfrm>
          <a:off x="4572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04230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r>
              <a:rPr lang="en-US" sz="2800" b="1" u="sng" dirty="0" smtClean="0"/>
              <a:t>Monthly Student Attendance</a:t>
            </a:r>
            <a:br>
              <a:rPr lang="en-US" sz="2800" b="1" u="sng" dirty="0" smtClean="0"/>
            </a:br>
            <a:r>
              <a:rPr lang="en-US" sz="2800" dirty="0" smtClean="0">
                <a:solidFill>
                  <a:srgbClr val="00B0F0"/>
                </a:solidFill>
              </a:rPr>
              <a:t>Missing more than 5 days</a:t>
            </a:r>
            <a:br>
              <a:rPr lang="en-US" sz="2800" dirty="0" smtClean="0">
                <a:solidFill>
                  <a:srgbClr val="00B0F0"/>
                </a:solidFill>
              </a:rPr>
            </a:br>
            <a:r>
              <a:rPr lang="en-US" sz="2800" dirty="0">
                <a:solidFill>
                  <a:schemeClr val="tx2">
                    <a:lumMod val="10000"/>
                  </a:schemeClr>
                </a:solidFill>
              </a:rPr>
              <a:t>2017 Goal:  &lt;50%</a:t>
            </a:r>
            <a:br>
              <a:rPr lang="en-US" sz="2800" dirty="0">
                <a:solidFill>
                  <a:schemeClr val="tx2">
                    <a:lumMod val="10000"/>
                  </a:schemeClr>
                </a:solidFill>
              </a:rPr>
            </a:br>
            <a:endParaRPr lang="en-US" sz="2800" dirty="0">
              <a:solidFill>
                <a:srgbClr val="00B0F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4238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724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543800" cy="1143000"/>
          </a:xfrm>
        </p:spPr>
        <p:txBody>
          <a:bodyPr>
            <a:normAutofit fontScale="90000"/>
          </a:bodyPr>
          <a:lstStyle/>
          <a:p>
            <a:r>
              <a:rPr lang="en-US" dirty="0" smtClean="0">
                <a:solidFill>
                  <a:schemeClr val="tx2">
                    <a:lumMod val="10000"/>
                  </a:schemeClr>
                </a:solidFill>
              </a:rPr>
              <a:t>Discipline—Student Referrals </a:t>
            </a:r>
            <a:br>
              <a:rPr lang="en-US" dirty="0" smtClean="0">
                <a:solidFill>
                  <a:schemeClr val="tx2">
                    <a:lumMod val="10000"/>
                  </a:schemeClr>
                </a:solidFill>
              </a:rPr>
            </a:br>
            <a:r>
              <a:rPr lang="en-US" sz="2400" b="1" dirty="0" smtClean="0">
                <a:solidFill>
                  <a:schemeClr val="tx2">
                    <a:lumMod val="10000"/>
                  </a:schemeClr>
                </a:solidFill>
              </a:rPr>
              <a:t>Goal:  &lt; 300</a:t>
            </a:r>
            <a:br>
              <a:rPr lang="en-US" sz="2400" b="1" dirty="0" smtClean="0">
                <a:solidFill>
                  <a:schemeClr val="tx2">
                    <a:lumMod val="10000"/>
                  </a:schemeClr>
                </a:solidFill>
              </a:rPr>
            </a:br>
            <a:endParaRPr lang="en-US" sz="2400" b="1" dirty="0">
              <a:solidFill>
                <a:srgbClr val="00B050"/>
              </a:solidFill>
            </a:endParaRPr>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058901050"/>
              </p:ext>
            </p:extLst>
          </p:nvPr>
        </p:nvGraphicFramePr>
        <p:xfrm>
          <a:off x="381000" y="1600200"/>
          <a:ext cx="8305800" cy="5105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69740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15009</TotalTime>
  <Words>99</Words>
  <Application>Microsoft Office PowerPoint</Application>
  <PresentationFormat>On-screen Show (4:3)</PresentationFormat>
  <Paragraphs>32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Faculty Focus September, 2016</vt:lpstr>
      <vt:lpstr>Faculty and Staff,  This year, I have organized parts of the Faculty Focus into our four FOCUS AREAS.  The information included will not cover everything we are implementing and monitoring for each Focus Area, but it will assist us in monitoring progress toward our goals. </vt:lpstr>
      <vt:lpstr>UPDATES/REMINDERS</vt:lpstr>
      <vt:lpstr>FOCUS AREA</vt:lpstr>
      <vt:lpstr>Certified Absences  Goal:  &lt; 400</vt:lpstr>
      <vt:lpstr>FOCUS AREA</vt:lpstr>
      <vt:lpstr>Students Missing More than 5 Days </vt:lpstr>
      <vt:lpstr>Monthly Student Attendance Missing more than 5 days 2017 Goal:  &lt;50% </vt:lpstr>
      <vt:lpstr>Discipline—Student Referrals  Goal:  &lt; 300 </vt:lpstr>
      <vt:lpstr>FOCUS AREA </vt:lpstr>
      <vt:lpstr>SRI Data % Proficient and Advanced</vt:lpstr>
      <vt:lpstr>FOCUS AREA</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linder</dc:creator>
  <cp:lastModifiedBy>dana ford</cp:lastModifiedBy>
  <cp:revision>128</cp:revision>
  <cp:lastPrinted>2015-05-06T15:00:11Z</cp:lastPrinted>
  <dcterms:created xsi:type="dcterms:W3CDTF">2015-01-29T14:13:42Z</dcterms:created>
  <dcterms:modified xsi:type="dcterms:W3CDTF">2016-10-04T20:32:11Z</dcterms:modified>
</cp:coreProperties>
</file>