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4" r:id="rId9"/>
    <p:sldId id="26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954478346456692E-2"/>
          <c:y val="3.3488447554922973E-2"/>
          <c:w val="0.89648757806135893"/>
          <c:h val="0.74981015090048264"/>
        </c:manualLayout>
      </c:layout>
      <c:barChart>
        <c:barDir val="col"/>
        <c:grouping val="clustered"/>
        <c:varyColors val="0"/>
        <c:ser>
          <c:idx val="0"/>
          <c:order val="0"/>
          <c:tx>
            <c:strRef>
              <c:f>Sheet1!$B$1</c:f>
              <c:strCache>
                <c:ptCount val="1"/>
                <c:pt idx="0">
                  <c:v>2013</c:v>
                </c:pt>
              </c:strCache>
            </c:strRef>
          </c:tx>
          <c:spPr>
            <a:solidFill>
              <a:srgbClr val="051487"/>
            </a:solidFill>
          </c:spPr>
          <c:invertIfNegative val="0"/>
          <c:dLbls>
            <c:dLbl>
              <c:idx val="0"/>
              <c:layout>
                <c:manualLayout>
                  <c:x val="-4.4908136482939495E-3"/>
                  <c:y val="2.2387342427267016E-3"/>
                </c:manualLayout>
              </c:layout>
              <c:tx>
                <c:rich>
                  <a:bodyPr/>
                  <a:lstStyle/>
                  <a:p>
                    <a:r>
                      <a:rPr lang="en-US" sz="1293" dirty="0" smtClean="0"/>
                      <a:t>3</a:t>
                    </a:r>
                    <a:r>
                      <a:rPr lang="en-US" sz="1477" dirty="0" smtClean="0"/>
                      <a:t>3</a:t>
                    </a:r>
                    <a:endParaRPr lang="en-US" dirty="0"/>
                  </a:p>
                </c:rich>
              </c:tx>
              <c:dLblPos val="outEnd"/>
              <c:showLegendKey val="0"/>
              <c:showVal val="0"/>
              <c:showCatName val="0"/>
              <c:showSerName val="0"/>
              <c:showPercent val="0"/>
              <c:showBubbleSize val="0"/>
            </c:dLbl>
            <c:dLbl>
              <c:idx val="1"/>
              <c:layout/>
              <c:tx>
                <c:rich>
                  <a:bodyPr/>
                  <a:lstStyle/>
                  <a:p>
                    <a:r>
                      <a:rPr lang="en-US" sz="1293" dirty="0" smtClean="0"/>
                      <a:t>6</a:t>
                    </a:r>
                    <a:r>
                      <a:rPr lang="en-US" sz="1477" dirty="0" smtClean="0"/>
                      <a:t>1</a:t>
                    </a:r>
                    <a:endParaRPr lang="en-US" dirty="0"/>
                  </a:p>
                </c:rich>
              </c:tx>
              <c:showLegendKey val="0"/>
              <c:showVal val="0"/>
              <c:showCatName val="0"/>
              <c:showSerName val="0"/>
              <c:showPercent val="0"/>
              <c:showBubbleSize val="0"/>
            </c:dLbl>
            <c:dLbl>
              <c:idx val="2"/>
              <c:layout>
                <c:manualLayout>
                  <c:x val="-1.5151515151515152E-3"/>
                  <c:y val="0"/>
                </c:manualLayout>
              </c:layout>
              <c:tx>
                <c:rich>
                  <a:bodyPr/>
                  <a:lstStyle/>
                  <a:p>
                    <a:r>
                      <a:rPr lang="en-US" sz="1200" dirty="0" smtClean="0"/>
                      <a:t>35</a:t>
                    </a:r>
                    <a:endParaRPr lang="en-US" sz="1200" dirty="0"/>
                  </a:p>
                </c:rich>
              </c:tx>
              <c:showLegendKey val="0"/>
              <c:showVal val="0"/>
              <c:showCatName val="0"/>
              <c:showSerName val="0"/>
              <c:showPercent val="0"/>
              <c:showBubbleSize val="0"/>
            </c:dLbl>
            <c:dLbl>
              <c:idx val="3"/>
              <c:layout/>
              <c:tx>
                <c:rich>
                  <a:bodyPr/>
                  <a:lstStyle/>
                  <a:p>
                    <a:r>
                      <a:rPr lang="en-US" sz="1293" dirty="0" smtClean="0"/>
                      <a:t>4</a:t>
                    </a:r>
                    <a:r>
                      <a:rPr lang="en-US" sz="1477" dirty="0" smtClean="0"/>
                      <a:t>2</a:t>
                    </a:r>
                    <a:endParaRPr lang="en-US" dirty="0"/>
                  </a:p>
                </c:rich>
              </c:tx>
              <c:showLegendKey val="0"/>
              <c:showVal val="0"/>
              <c:showCatName val="0"/>
              <c:showSerName val="0"/>
              <c:showPercent val="0"/>
              <c:showBubbleSize val="0"/>
            </c:dLbl>
            <c:dLbl>
              <c:idx val="4"/>
              <c:layout/>
              <c:tx>
                <c:rich>
                  <a:bodyPr/>
                  <a:lstStyle/>
                  <a:p>
                    <a:r>
                      <a:rPr lang="en-US" sz="1293" dirty="0" smtClean="0"/>
                      <a:t>3</a:t>
                    </a:r>
                    <a:r>
                      <a:rPr lang="en-US" sz="1477" dirty="0" smtClean="0"/>
                      <a:t>2</a:t>
                    </a:r>
                    <a:endParaRPr lang="en-US" dirty="0"/>
                  </a:p>
                </c:rich>
              </c:tx>
              <c:showLegendKey val="0"/>
              <c:showVal val="0"/>
              <c:showCatName val="0"/>
              <c:showSerName val="0"/>
              <c:showPercent val="0"/>
              <c:showBubbleSize val="0"/>
            </c:dLbl>
            <c:dLbl>
              <c:idx val="5"/>
              <c:layout/>
              <c:tx>
                <c:rich>
                  <a:bodyPr/>
                  <a:lstStyle/>
                  <a:p>
                    <a:r>
                      <a:rPr lang="en-US" sz="1293" dirty="0" smtClean="0"/>
                      <a:t>4</a:t>
                    </a:r>
                    <a:r>
                      <a:rPr lang="en-US" sz="1477" dirty="0" smtClean="0"/>
                      <a:t>4</a:t>
                    </a:r>
                    <a:endParaRPr lang="en-US" dirty="0"/>
                  </a:p>
                </c:rich>
              </c:tx>
              <c:showLegendKey val="0"/>
              <c:showVal val="0"/>
              <c:showCatName val="0"/>
              <c:showSerName val="0"/>
              <c:showPercent val="0"/>
              <c:showBubbleSize val="0"/>
            </c:dLbl>
            <c:dLbl>
              <c:idx val="6"/>
              <c:layout/>
              <c:tx>
                <c:rich>
                  <a:bodyPr/>
                  <a:lstStyle/>
                  <a:p>
                    <a:r>
                      <a:rPr lang="en-US" sz="1293" dirty="0" smtClean="0"/>
                      <a:t>7</a:t>
                    </a:r>
                    <a:r>
                      <a:rPr lang="en-US" sz="1477" dirty="0" smtClean="0"/>
                      <a:t>1</a:t>
                    </a:r>
                    <a:endParaRPr lang="en-US" dirty="0"/>
                  </a:p>
                </c:rich>
              </c:tx>
              <c:showLegendKey val="0"/>
              <c:showVal val="0"/>
              <c:showCatName val="0"/>
              <c:showSerName val="0"/>
              <c:showPercent val="0"/>
              <c:showBubbleSize val="0"/>
            </c:dLbl>
            <c:dLbl>
              <c:idx val="7"/>
              <c:layout/>
              <c:tx>
                <c:rich>
                  <a:bodyPr/>
                  <a:lstStyle/>
                  <a:p>
                    <a:r>
                      <a:rPr lang="en-US" sz="1293" dirty="0" smtClean="0"/>
                      <a:t>5</a:t>
                    </a:r>
                    <a:r>
                      <a:rPr lang="en-US" sz="1477" dirty="0" smtClean="0"/>
                      <a:t>0</a:t>
                    </a:r>
                    <a:endParaRPr lang="en-US" dirty="0"/>
                  </a:p>
                </c:rich>
              </c:tx>
              <c:showLegendKey val="0"/>
              <c:showVal val="0"/>
              <c:showCatName val="0"/>
              <c:showSerName val="0"/>
              <c:showPercent val="0"/>
              <c:showBubbleSize val="0"/>
            </c:dLbl>
            <c:txPr>
              <a:bodyPr/>
              <a:lstStyle/>
              <a:p>
                <a:pPr>
                  <a:defRPr sz="1293"/>
                </a:pPr>
                <a:endParaRPr lang="en-US"/>
              </a:p>
            </c:txPr>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Sheet1!$B$2:$B$10</c:f>
              <c:numCache>
                <c:formatCode>General</c:formatCode>
                <c:ptCount val="9"/>
                <c:pt idx="0">
                  <c:v>33</c:v>
                </c:pt>
                <c:pt idx="1">
                  <c:v>61</c:v>
                </c:pt>
                <c:pt idx="2">
                  <c:v>35</c:v>
                </c:pt>
                <c:pt idx="3">
                  <c:v>42</c:v>
                </c:pt>
                <c:pt idx="4">
                  <c:v>32</c:v>
                </c:pt>
                <c:pt idx="5">
                  <c:v>44</c:v>
                </c:pt>
                <c:pt idx="6">
                  <c:v>71</c:v>
                </c:pt>
                <c:pt idx="7">
                  <c:v>50</c:v>
                </c:pt>
                <c:pt idx="8">
                  <c:v>62</c:v>
                </c:pt>
              </c:numCache>
            </c:numRef>
          </c:val>
        </c:ser>
        <c:ser>
          <c:idx val="1"/>
          <c:order val="1"/>
          <c:tx>
            <c:strRef>
              <c:f>Sheet1!$C$1</c:f>
              <c:strCache>
                <c:ptCount val="1"/>
                <c:pt idx="0">
                  <c:v>2014</c:v>
                </c:pt>
              </c:strCache>
            </c:strRef>
          </c:tx>
          <c:spPr>
            <a:solidFill>
              <a:srgbClr val="282BAA">
                <a:alpha val="81000"/>
              </a:srgbClr>
            </a:solidFill>
          </c:spPr>
          <c:invertIfNegative val="0"/>
          <c:dLbls>
            <c:dLbl>
              <c:idx val="0"/>
              <c:spPr/>
              <c:txPr>
                <a:bodyPr/>
                <a:lstStyle/>
                <a:p>
                  <a:pPr>
                    <a:defRPr sz="1293" b="1"/>
                  </a:pPr>
                  <a:endParaRPr lang="en-US"/>
                </a:p>
              </c:txPr>
              <c:showLegendKey val="0"/>
              <c:showVal val="1"/>
              <c:showCatName val="0"/>
              <c:showSerName val="0"/>
              <c:showPercent val="0"/>
              <c:showBubbleSize val="0"/>
            </c:dLbl>
            <c:dLbl>
              <c:idx val="4"/>
              <c:layout>
                <c:manualLayout>
                  <c:x val="6.1740308594591294E-3"/>
                  <c:y val="0"/>
                </c:manualLayout>
              </c:layout>
              <c:dLblPos val="outEnd"/>
              <c:showLegendKey val="0"/>
              <c:showVal val="1"/>
              <c:showCatName val="0"/>
              <c:showSerName val="0"/>
              <c:showPercent val="0"/>
              <c:showBubbleSize val="0"/>
            </c:dLbl>
            <c:dLbl>
              <c:idx val="5"/>
              <c:layout>
                <c:manualLayout>
                  <c:x val="2.2905919087700686E-3"/>
                  <c:y val="0"/>
                </c:manualLayout>
              </c:layout>
              <c:dLblPos val="outEnd"/>
              <c:showLegendKey val="0"/>
              <c:showVal val="1"/>
              <c:showCatName val="0"/>
              <c:showSerName val="0"/>
              <c:showPercent val="0"/>
              <c:showBubbleSize val="0"/>
            </c:dLbl>
            <c:dLbl>
              <c:idx val="6"/>
              <c:layout>
                <c:manualLayout>
                  <c:x val="5.7471264367816499E-3"/>
                  <c:y val="1.2143494087147641E-2"/>
                </c:manualLayout>
              </c:layout>
              <c:dLblPos val="outEnd"/>
              <c:showLegendKey val="0"/>
              <c:showVal val="1"/>
              <c:showCatName val="0"/>
              <c:showSerName val="0"/>
              <c:showPercent val="0"/>
              <c:showBubbleSize val="0"/>
            </c:dLbl>
            <c:txPr>
              <a:bodyPr/>
              <a:lstStyle/>
              <a:p>
                <a:pPr>
                  <a:defRPr sz="1293"/>
                </a:pPr>
                <a:endParaRPr lang="en-US"/>
              </a:p>
            </c:txPr>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Sheet1!$C$2:$C$10</c:f>
              <c:numCache>
                <c:formatCode>General</c:formatCode>
                <c:ptCount val="9"/>
                <c:pt idx="0">
                  <c:v>23</c:v>
                </c:pt>
                <c:pt idx="1">
                  <c:v>46</c:v>
                </c:pt>
                <c:pt idx="2">
                  <c:v>34</c:v>
                </c:pt>
                <c:pt idx="3">
                  <c:v>31</c:v>
                </c:pt>
                <c:pt idx="4">
                  <c:v>23</c:v>
                </c:pt>
                <c:pt idx="5">
                  <c:v>19</c:v>
                </c:pt>
                <c:pt idx="6">
                  <c:v>106</c:v>
                </c:pt>
                <c:pt idx="7">
                  <c:v>70</c:v>
                </c:pt>
              </c:numCache>
            </c:numRef>
          </c:val>
        </c:ser>
        <c:ser>
          <c:idx val="2"/>
          <c:order val="2"/>
          <c:tx>
            <c:strRef>
              <c:f>Sheet1!$D$1</c:f>
              <c:strCache>
                <c:ptCount val="1"/>
                <c:pt idx="0">
                  <c:v>2015</c:v>
                </c:pt>
              </c:strCache>
            </c:strRef>
          </c:tx>
          <c:spPr>
            <a:solidFill>
              <a:srgbClr val="8158F6">
                <a:alpha val="80000"/>
              </a:srgbClr>
            </a:solidFill>
          </c:spPr>
          <c:invertIfNegative val="0"/>
          <c:dLbls>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Sheet1!$D$2:$D$10</c:f>
              <c:numCache>
                <c:formatCode>General</c:formatCode>
                <c:ptCount val="9"/>
                <c:pt idx="0">
                  <c:v>61</c:v>
                </c:pt>
                <c:pt idx="1">
                  <c:v>57</c:v>
                </c:pt>
                <c:pt idx="2">
                  <c:v>29</c:v>
                </c:pt>
                <c:pt idx="3">
                  <c:v>62</c:v>
                </c:pt>
                <c:pt idx="4">
                  <c:v>51</c:v>
                </c:pt>
              </c:numCache>
            </c:numRef>
          </c:val>
        </c:ser>
        <c:dLbls>
          <c:showLegendKey val="0"/>
          <c:showVal val="0"/>
          <c:showCatName val="0"/>
          <c:showSerName val="0"/>
          <c:showPercent val="0"/>
          <c:showBubbleSize val="0"/>
        </c:dLbls>
        <c:gapWidth val="150"/>
        <c:axId val="34364800"/>
        <c:axId val="34378880"/>
      </c:barChart>
      <c:catAx>
        <c:axId val="34364800"/>
        <c:scaling>
          <c:orientation val="minMax"/>
        </c:scaling>
        <c:delete val="0"/>
        <c:axPos val="b"/>
        <c:numFmt formatCode="General" sourceLinked="1"/>
        <c:majorTickMark val="out"/>
        <c:minorTickMark val="none"/>
        <c:tickLblPos val="nextTo"/>
        <c:crossAx val="34378880"/>
        <c:crosses val="autoZero"/>
        <c:auto val="1"/>
        <c:lblAlgn val="ctr"/>
        <c:lblOffset val="100"/>
        <c:noMultiLvlLbl val="0"/>
      </c:catAx>
      <c:valAx>
        <c:axId val="34378880"/>
        <c:scaling>
          <c:orientation val="minMax"/>
        </c:scaling>
        <c:delete val="0"/>
        <c:axPos val="l"/>
        <c:majorGridlines/>
        <c:numFmt formatCode="General" sourceLinked="1"/>
        <c:majorTickMark val="out"/>
        <c:minorTickMark val="none"/>
        <c:tickLblPos val="nextTo"/>
        <c:crossAx val="34364800"/>
        <c:crosses val="autoZero"/>
        <c:crossBetween val="between"/>
      </c:valAx>
      <c:spPr>
        <a:noFill/>
        <a:ln w="23387">
          <a:noFill/>
        </a:ln>
      </c:spPr>
    </c:plotArea>
    <c:legend>
      <c:legendPos val="r"/>
      <c:layout>
        <c:manualLayout>
          <c:xMode val="edge"/>
          <c:yMode val="edge"/>
          <c:x val="0.83585373419231701"/>
          <c:y val="1.4295404975786477E-2"/>
          <c:w val="0.14557289429730375"/>
          <c:h val="0.24569221100883518"/>
        </c:manualLayout>
      </c:layout>
      <c:overlay val="0"/>
    </c:legend>
    <c:plotVisOnly val="1"/>
    <c:dispBlanksAs val="gap"/>
    <c:showDLblsOverMax val="0"/>
  </c:chart>
  <c:txPr>
    <a:bodyPr/>
    <a:lstStyle/>
    <a:p>
      <a:pPr>
        <a:defRPr sz="1669"/>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515164771070289E-2"/>
          <c:y val="3.6443293946503759E-2"/>
          <c:w val="0.82777243122387478"/>
          <c:h val="0.84317326500459677"/>
        </c:manualLayout>
      </c:layout>
      <c:barChart>
        <c:barDir val="col"/>
        <c:grouping val="clustered"/>
        <c:varyColors val="0"/>
        <c:ser>
          <c:idx val="0"/>
          <c:order val="0"/>
          <c:tx>
            <c:strRef>
              <c:f>Sheet1!$B$1</c:f>
              <c:strCache>
                <c:ptCount val="1"/>
                <c:pt idx="0">
                  <c:v>2015</c:v>
                </c:pt>
              </c:strCache>
            </c:strRef>
          </c:tx>
          <c:invertIfNegative val="0"/>
          <c:dLbls>
            <c:dLbl>
              <c:idx val="0"/>
              <c:layout/>
              <c:tx>
                <c:rich>
                  <a:bodyPr/>
                  <a:lstStyle/>
                  <a:p>
                    <a:r>
                      <a:rPr lang="en-US" smtClean="0"/>
                      <a:t>4.78%</a:t>
                    </a:r>
                    <a:endParaRPr lang="en-US"/>
                  </a:p>
                </c:rich>
              </c:tx>
              <c:showLegendKey val="0"/>
              <c:showVal val="1"/>
              <c:showCatName val="0"/>
              <c:showSerName val="0"/>
              <c:showPercent val="0"/>
              <c:showBubbleSize val="0"/>
            </c:dLbl>
            <c:dLbl>
              <c:idx val="1"/>
              <c:layout/>
              <c:tx>
                <c:rich>
                  <a:bodyPr/>
                  <a:lstStyle/>
                  <a:p>
                    <a:r>
                      <a:rPr lang="en-US" smtClean="0"/>
                      <a:t>12%</a:t>
                    </a:r>
                    <a:endParaRPr lang="en-US"/>
                  </a:p>
                </c:rich>
              </c:tx>
              <c:showLegendKey val="0"/>
              <c:showVal val="1"/>
              <c:showCatName val="0"/>
              <c:showSerName val="0"/>
              <c:showPercent val="0"/>
              <c:showBubbleSize val="0"/>
            </c:dLbl>
            <c:dLbl>
              <c:idx val="2"/>
              <c:layout/>
              <c:tx>
                <c:rich>
                  <a:bodyPr/>
                  <a:lstStyle/>
                  <a:p>
                    <a:r>
                      <a:rPr lang="en-US" smtClean="0"/>
                      <a:t>16%</a:t>
                    </a:r>
                    <a:endParaRPr lang="en-US"/>
                  </a:p>
                </c:rich>
              </c:tx>
              <c:showLegendKey val="0"/>
              <c:showVal val="1"/>
              <c:showCatName val="0"/>
              <c:showSerName val="0"/>
              <c:showPercent val="0"/>
              <c:showBubbleSize val="0"/>
            </c:dLbl>
            <c:dLbl>
              <c:idx val="3"/>
              <c:layout/>
              <c:tx>
                <c:rich>
                  <a:bodyPr/>
                  <a:lstStyle/>
                  <a:p>
                    <a:r>
                      <a:rPr lang="en-US" smtClean="0"/>
                      <a:t>29%</a:t>
                    </a:r>
                    <a:endParaRPr lang="en-US"/>
                  </a:p>
                </c:rich>
              </c:tx>
              <c:showLegendKey val="0"/>
              <c:showVal val="1"/>
              <c:showCatName val="0"/>
              <c:showSerName val="0"/>
              <c:showPercent val="0"/>
              <c:showBubbleSize val="0"/>
            </c:dLbl>
            <c:dLbl>
              <c:idx val="4"/>
              <c:layout/>
              <c:tx>
                <c:rich>
                  <a:bodyPr/>
                  <a:lstStyle/>
                  <a:p>
                    <a:r>
                      <a:rPr lang="en-US" smtClean="0"/>
                      <a:t>34%</a:t>
                    </a:r>
                    <a:endParaRPr lang="en-US"/>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Sheet1!$B$2:$B$10</c:f>
              <c:numCache>
                <c:formatCode>General</c:formatCode>
                <c:ptCount val="9"/>
                <c:pt idx="0">
                  <c:v>4.78</c:v>
                </c:pt>
                <c:pt idx="1">
                  <c:v>12</c:v>
                </c:pt>
                <c:pt idx="2">
                  <c:v>16</c:v>
                </c:pt>
                <c:pt idx="3">
                  <c:v>29</c:v>
                </c:pt>
                <c:pt idx="4">
                  <c:v>34</c:v>
                </c:pt>
              </c:numCache>
            </c:numRef>
          </c:val>
        </c:ser>
        <c:dLbls>
          <c:showLegendKey val="0"/>
          <c:showVal val="0"/>
          <c:showCatName val="0"/>
          <c:showSerName val="0"/>
          <c:showPercent val="0"/>
          <c:showBubbleSize val="0"/>
        </c:dLbls>
        <c:gapWidth val="150"/>
        <c:axId val="40114048"/>
        <c:axId val="40115584"/>
      </c:barChart>
      <c:catAx>
        <c:axId val="40114048"/>
        <c:scaling>
          <c:orientation val="minMax"/>
        </c:scaling>
        <c:delete val="0"/>
        <c:axPos val="b"/>
        <c:numFmt formatCode="General" sourceLinked="1"/>
        <c:majorTickMark val="out"/>
        <c:minorTickMark val="none"/>
        <c:tickLblPos val="nextTo"/>
        <c:crossAx val="40115584"/>
        <c:crosses val="autoZero"/>
        <c:auto val="1"/>
        <c:lblAlgn val="ctr"/>
        <c:lblOffset val="100"/>
        <c:noMultiLvlLbl val="0"/>
      </c:catAx>
      <c:valAx>
        <c:axId val="40115584"/>
        <c:scaling>
          <c:orientation val="minMax"/>
        </c:scaling>
        <c:delete val="0"/>
        <c:axPos val="l"/>
        <c:majorGridlines/>
        <c:numFmt formatCode="General" sourceLinked="1"/>
        <c:majorTickMark val="out"/>
        <c:minorTickMark val="none"/>
        <c:tickLblPos val="nextTo"/>
        <c:crossAx val="401140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barChart>
        <c:barDir val="col"/>
        <c:grouping val="clustered"/>
        <c:varyColors val="0"/>
        <c:ser>
          <c:idx val="0"/>
          <c:order val="0"/>
          <c:tx>
            <c:strRef>
              <c:f>Sheet1!$B$1</c:f>
              <c:strCache>
                <c:ptCount val="1"/>
                <c:pt idx="0">
                  <c:v>2012-13</c:v>
                </c:pt>
              </c:strCache>
            </c:strRef>
          </c:tx>
          <c:invertIfNegative val="0"/>
          <c:dLbls>
            <c:txPr>
              <a:bodyPr/>
              <a:lstStyle/>
              <a:p>
                <a:pPr>
                  <a:defRPr sz="1586"/>
                </a:pPr>
                <a:endParaRPr lang="en-US"/>
              </a:p>
            </c:txPr>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Sheet1!$B$2:$B$10</c:f>
              <c:numCache>
                <c:formatCode>General</c:formatCode>
                <c:ptCount val="9"/>
                <c:pt idx="0">
                  <c:v>18</c:v>
                </c:pt>
                <c:pt idx="1">
                  <c:v>51</c:v>
                </c:pt>
                <c:pt idx="2">
                  <c:v>41</c:v>
                </c:pt>
                <c:pt idx="3">
                  <c:v>34</c:v>
                </c:pt>
                <c:pt idx="4">
                  <c:v>39</c:v>
                </c:pt>
                <c:pt idx="5">
                  <c:v>32</c:v>
                </c:pt>
                <c:pt idx="6">
                  <c:v>43</c:v>
                </c:pt>
                <c:pt idx="7">
                  <c:v>40</c:v>
                </c:pt>
                <c:pt idx="8">
                  <c:v>24</c:v>
                </c:pt>
              </c:numCache>
            </c:numRef>
          </c:val>
        </c:ser>
        <c:ser>
          <c:idx val="1"/>
          <c:order val="1"/>
          <c:tx>
            <c:strRef>
              <c:f>Sheet1!$C$1</c:f>
              <c:strCache>
                <c:ptCount val="1"/>
                <c:pt idx="0">
                  <c:v>2013-14</c:v>
                </c:pt>
              </c:strCache>
            </c:strRef>
          </c:tx>
          <c:invertIfNegative val="0"/>
          <c:dLbls>
            <c:txPr>
              <a:bodyPr/>
              <a:lstStyle/>
              <a:p>
                <a:pPr>
                  <a:defRPr sz="1586"/>
                </a:pPr>
                <a:endParaRPr lang="en-US"/>
              </a:p>
            </c:txPr>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Sheet1!$C$2:$C$10</c:f>
              <c:numCache>
                <c:formatCode>General</c:formatCode>
                <c:ptCount val="9"/>
                <c:pt idx="0">
                  <c:v>25</c:v>
                </c:pt>
                <c:pt idx="1">
                  <c:v>46</c:v>
                </c:pt>
                <c:pt idx="2">
                  <c:v>31</c:v>
                </c:pt>
                <c:pt idx="3">
                  <c:v>20</c:v>
                </c:pt>
                <c:pt idx="4">
                  <c:v>18</c:v>
                </c:pt>
                <c:pt idx="5">
                  <c:v>13</c:v>
                </c:pt>
                <c:pt idx="6">
                  <c:v>35</c:v>
                </c:pt>
                <c:pt idx="7">
                  <c:v>20</c:v>
                </c:pt>
                <c:pt idx="8">
                  <c:v>8</c:v>
                </c:pt>
              </c:numCache>
            </c:numRef>
          </c:val>
        </c:ser>
        <c:ser>
          <c:idx val="2"/>
          <c:order val="2"/>
          <c:tx>
            <c:strRef>
              <c:f>Sheet1!$D$1</c:f>
              <c:strCache>
                <c:ptCount val="1"/>
                <c:pt idx="0">
                  <c:v>2014-15</c:v>
                </c:pt>
              </c:strCache>
            </c:strRef>
          </c:tx>
          <c:invertIfNegative val="0"/>
          <c:dLbls>
            <c:dLbl>
              <c:idx val="0"/>
              <c:layout/>
              <c:dLblPos val="outEnd"/>
              <c:showLegendKey val="0"/>
              <c:showVal val="1"/>
              <c:showCatName val="0"/>
              <c:showSerName val="0"/>
              <c:showPercent val="0"/>
              <c:showBubbleSize val="0"/>
            </c:dLbl>
            <c:dLbl>
              <c:idx val="1"/>
              <c:layout>
                <c:manualLayout>
                  <c:x val="7.6452599388379481E-3"/>
                  <c:y val="2.4875621890547263E-3"/>
                </c:manualLayout>
              </c:layout>
              <c:showLegendKey val="0"/>
              <c:showVal val="1"/>
              <c:showCatName val="0"/>
              <c:showSerName val="0"/>
              <c:showPercent val="0"/>
              <c:showBubbleSize val="0"/>
            </c:dLbl>
            <c:dLbl>
              <c:idx val="4"/>
              <c:layout>
                <c:manualLayout>
                  <c:x val="1.2232415902140673E-2"/>
                  <c:y val="2.238805970149253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Sheet1!$D$2:$D$10</c:f>
              <c:numCache>
                <c:formatCode>General</c:formatCode>
                <c:ptCount val="9"/>
                <c:pt idx="0">
                  <c:v>16</c:v>
                </c:pt>
                <c:pt idx="1">
                  <c:v>24</c:v>
                </c:pt>
                <c:pt idx="2">
                  <c:v>22</c:v>
                </c:pt>
                <c:pt idx="3">
                  <c:v>4</c:v>
                </c:pt>
                <c:pt idx="4">
                  <c:v>17</c:v>
                </c:pt>
              </c:numCache>
            </c:numRef>
          </c:val>
        </c:ser>
        <c:dLbls>
          <c:showLegendKey val="0"/>
          <c:showVal val="0"/>
          <c:showCatName val="0"/>
          <c:showSerName val="0"/>
          <c:showPercent val="0"/>
          <c:showBubbleSize val="0"/>
        </c:dLbls>
        <c:gapWidth val="150"/>
        <c:axId val="40192640"/>
        <c:axId val="40194432"/>
      </c:barChart>
      <c:catAx>
        <c:axId val="40192640"/>
        <c:scaling>
          <c:orientation val="minMax"/>
        </c:scaling>
        <c:delete val="0"/>
        <c:axPos val="b"/>
        <c:numFmt formatCode="General" sourceLinked="1"/>
        <c:majorTickMark val="out"/>
        <c:minorTickMark val="none"/>
        <c:tickLblPos val="nextTo"/>
        <c:crossAx val="40194432"/>
        <c:crosses val="autoZero"/>
        <c:auto val="1"/>
        <c:lblAlgn val="ctr"/>
        <c:lblOffset val="100"/>
        <c:noMultiLvlLbl val="0"/>
      </c:catAx>
      <c:valAx>
        <c:axId val="40194432"/>
        <c:scaling>
          <c:orientation val="minMax"/>
        </c:scaling>
        <c:delete val="0"/>
        <c:axPos val="l"/>
        <c:majorGridlines/>
        <c:numFmt formatCode="General" sourceLinked="1"/>
        <c:majorTickMark val="out"/>
        <c:minorTickMark val="none"/>
        <c:tickLblPos val="nextTo"/>
        <c:crossAx val="40192640"/>
        <c:crosses val="autoZero"/>
        <c:crossBetween val="between"/>
      </c:valAx>
      <c:spPr>
        <a:noFill/>
        <a:ln w="25223">
          <a:noFill/>
        </a:ln>
      </c:spPr>
    </c:plotArea>
    <c:legend>
      <c:legendPos val="r"/>
      <c:layout>
        <c:manualLayout>
          <c:xMode val="edge"/>
          <c:yMode val="edge"/>
          <c:x val="0.86538250492126001"/>
          <c:y val="0.16416581773192157"/>
          <c:w val="0.12962074694791592"/>
          <c:h val="0.20457926900928428"/>
        </c:manualLayout>
      </c:layout>
      <c:overlay val="0"/>
    </c:legend>
    <c:plotVisOnly val="1"/>
    <c:dispBlanksAs val="gap"/>
    <c:showDLblsOverMax val="0"/>
  </c:chart>
  <c:txPr>
    <a:bodyPr/>
    <a:lstStyle/>
    <a:p>
      <a:pPr>
        <a:defRPr sz="1772"/>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370807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244958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97188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96566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0A7D6-5DF2-46AC-8058-2936FF51BE48}"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14228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10A7D6-5DF2-46AC-8058-2936FF51BE48}"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408816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10A7D6-5DF2-46AC-8058-2936FF51BE48}" type="datetimeFigureOut">
              <a:rPr lang="en-US" smtClean="0"/>
              <a:t>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402682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0A7D6-5DF2-46AC-8058-2936FF51BE48}" type="datetimeFigureOut">
              <a:rPr lang="en-US" smtClean="0"/>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213466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0A7D6-5DF2-46AC-8058-2936FF51BE48}" type="datetimeFigureOut">
              <a:rPr lang="en-US" smtClean="0"/>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6315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0A7D6-5DF2-46AC-8058-2936FF51BE48}"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36056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0A7D6-5DF2-46AC-8058-2936FF51BE48}"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387548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0A7D6-5DF2-46AC-8058-2936FF51BE48}" type="datetimeFigureOut">
              <a:rPr lang="en-US" smtClean="0"/>
              <a:t>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23BA7-FA09-41E0-AE50-1CAF59A8D60F}" type="slidenum">
              <a:rPr lang="en-US" smtClean="0"/>
              <a:t>‹#›</a:t>
            </a:fld>
            <a:endParaRPr lang="en-US"/>
          </a:p>
        </p:txBody>
      </p:sp>
    </p:spTree>
    <p:extLst>
      <p:ext uri="{BB962C8B-B14F-4D97-AF65-F5344CB8AC3E}">
        <p14:creationId xmlns:p14="http://schemas.microsoft.com/office/powerpoint/2010/main" val="785376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imgres?imgurl=http://www.kaboodle.com/hi/img/2/0/0/f8/b/AAAAAiNaI7wAAAAAAPi0XQ.jpg?v%3D1209250796000&amp;imgrefurl=http://www.kaboodle.com/reviews/blushing-bride-curly-teddy-groom-bearemy&amp;docid=JJtqOg40gifDsM&amp;tbnid=CtqUsXbsP2fW4M&amp;w=300&amp;h=300&amp;ei=3QXMVLmlO8eMNpWWgvgP&amp;ved=0CAUQxiAwAw&amp;iact=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mchsmorrow.weebly.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Faculty Focus</a:t>
            </a:r>
            <a:endParaRPr lang="en-US" dirty="0"/>
          </a:p>
        </p:txBody>
      </p:sp>
      <p:sp>
        <p:nvSpPr>
          <p:cNvPr id="3" name="Subtitle 2"/>
          <p:cNvSpPr>
            <a:spLocks noGrp="1"/>
          </p:cNvSpPr>
          <p:nvPr>
            <p:ph type="subTitle" idx="1"/>
          </p:nvPr>
        </p:nvSpPr>
        <p:spPr/>
        <p:txBody>
          <a:bodyPr/>
          <a:lstStyle/>
          <a:p>
            <a:r>
              <a:rPr lang="en-US" dirty="0" smtClean="0"/>
              <a:t>February 2, 2015</a:t>
            </a:r>
            <a:endParaRPr lang="en-US" dirty="0"/>
          </a:p>
        </p:txBody>
      </p:sp>
    </p:spTree>
    <p:extLst>
      <p:ext uri="{BB962C8B-B14F-4D97-AF65-F5344CB8AC3E}">
        <p14:creationId xmlns:p14="http://schemas.microsoft.com/office/powerpoint/2010/main" val="1670645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weet Samoyed puppy. Hoping for sn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8600"/>
            <a:ext cx="6141156" cy="48927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914400" y="3886200"/>
            <a:ext cx="1752600" cy="923330"/>
          </a:xfrm>
          <a:prstGeom prst="rect">
            <a:avLst/>
          </a:prstGeom>
          <a:noFill/>
        </p:spPr>
        <p:txBody>
          <a:bodyPr wrap="square" rtlCol="0">
            <a:spAutoFit/>
          </a:bodyPr>
          <a:lstStyle/>
          <a:p>
            <a:endParaRPr lang="en-US" sz="5400" dirty="0"/>
          </a:p>
        </p:txBody>
      </p:sp>
      <p:sp>
        <p:nvSpPr>
          <p:cNvPr id="6" name="TextBox 5"/>
          <p:cNvSpPr txBox="1"/>
          <p:nvPr/>
        </p:nvSpPr>
        <p:spPr>
          <a:xfrm>
            <a:off x="1371600" y="5638800"/>
            <a:ext cx="6629400" cy="707886"/>
          </a:xfrm>
          <a:prstGeom prst="rect">
            <a:avLst/>
          </a:prstGeom>
          <a:noFill/>
        </p:spPr>
        <p:txBody>
          <a:bodyPr wrap="square" rtlCol="0">
            <a:spAutoFit/>
          </a:bodyPr>
          <a:lstStyle/>
          <a:p>
            <a:pPr algn="ctr"/>
            <a:r>
              <a:rPr lang="en-US" sz="4000" dirty="0" smtClean="0"/>
              <a:t>Snow…  Where are you?</a:t>
            </a:r>
            <a:endParaRPr lang="en-US" sz="4000" dirty="0"/>
          </a:p>
        </p:txBody>
      </p:sp>
    </p:spTree>
    <p:extLst>
      <p:ext uri="{BB962C8B-B14F-4D97-AF65-F5344CB8AC3E}">
        <p14:creationId xmlns:p14="http://schemas.microsoft.com/office/powerpoint/2010/main" val="829766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1143000"/>
          </a:xfrm>
        </p:spPr>
        <p:txBody>
          <a:bodyPr/>
          <a:lstStyle/>
          <a:p>
            <a:r>
              <a:rPr lang="en-US" u="sng" dirty="0" smtClean="0"/>
              <a:t>NOTICE</a:t>
            </a:r>
            <a:endParaRPr lang="en-US" u="sng" dirty="0"/>
          </a:p>
        </p:txBody>
      </p:sp>
      <p:sp>
        <p:nvSpPr>
          <p:cNvPr id="3" name="Content Placeholder 2"/>
          <p:cNvSpPr>
            <a:spLocks noGrp="1"/>
          </p:cNvSpPr>
          <p:nvPr>
            <p:ph idx="1"/>
          </p:nvPr>
        </p:nvSpPr>
        <p:spPr>
          <a:xfrm>
            <a:off x="457200" y="1219200"/>
            <a:ext cx="8305800" cy="5486400"/>
          </a:xfrm>
        </p:spPr>
        <p:txBody>
          <a:bodyPr>
            <a:normAutofit fontScale="85000" lnSpcReduction="20000"/>
          </a:bodyPr>
          <a:lstStyle/>
          <a:p>
            <a:r>
              <a:rPr lang="en-US" dirty="0" smtClean="0"/>
              <a:t>Keep students in your classrooms. </a:t>
            </a:r>
          </a:p>
          <a:p>
            <a:r>
              <a:rPr lang="en-US" dirty="0"/>
              <a:t>Engage students in learning from BELL-TO-BELL.</a:t>
            </a:r>
          </a:p>
          <a:p>
            <a:r>
              <a:rPr lang="en-US" dirty="0"/>
              <a:t>Be in the halls between classes.</a:t>
            </a:r>
          </a:p>
          <a:p>
            <a:r>
              <a:rPr lang="en-US" dirty="0" smtClean="0"/>
              <a:t>Do not send students to another teacher’s room unless a note is signed by an administrator.</a:t>
            </a:r>
          </a:p>
          <a:p>
            <a:r>
              <a:rPr lang="en-US" dirty="0" smtClean="0"/>
              <a:t>Students should not be wearing hats in the building.  This includes toboggans.  Please address with your students.  If a student continues to wear hats/toboggans, refer to Mr. Thornbury.</a:t>
            </a:r>
          </a:p>
          <a:p>
            <a:r>
              <a:rPr lang="en-US" dirty="0" smtClean="0"/>
              <a:t>We are starting to see a number of students with facial piercings.  Our BOE guidelines do not allow facial piercings.  Please address with your students.  If a student continues to wear facial piercings, refer to Mr. Thornbury.</a:t>
            </a:r>
            <a:endParaRPr lang="en-US" dirty="0"/>
          </a:p>
          <a:p>
            <a:endParaRPr lang="en-US" dirty="0" smtClean="0"/>
          </a:p>
        </p:txBody>
      </p:sp>
    </p:spTree>
    <p:extLst>
      <p:ext uri="{BB962C8B-B14F-4D97-AF65-F5344CB8AC3E}">
        <p14:creationId xmlns:p14="http://schemas.microsoft.com/office/powerpoint/2010/main" val="4014615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smtClean="0"/>
              <a:t>Emergency Procedure Reminders</a:t>
            </a:r>
            <a:endParaRPr lang="en-US" u="sng" dirty="0"/>
          </a:p>
        </p:txBody>
      </p:sp>
      <p:sp>
        <p:nvSpPr>
          <p:cNvPr id="5" name="Text Placeholder 4"/>
          <p:cNvSpPr>
            <a:spLocks noGrp="1"/>
          </p:cNvSpPr>
          <p:nvPr>
            <p:ph type="body" idx="1"/>
          </p:nvPr>
        </p:nvSpPr>
        <p:spPr>
          <a:xfrm>
            <a:off x="533400" y="1219200"/>
            <a:ext cx="4040188" cy="639762"/>
          </a:xfrm>
        </p:spPr>
        <p:txBody>
          <a:bodyPr/>
          <a:lstStyle/>
          <a:p>
            <a:pPr algn="ctr"/>
            <a:r>
              <a:rPr lang="en-US" dirty="0" smtClean="0"/>
              <a:t>FIRE	</a:t>
            </a:r>
            <a:endParaRPr lang="en-US" dirty="0"/>
          </a:p>
        </p:txBody>
      </p:sp>
      <p:sp>
        <p:nvSpPr>
          <p:cNvPr id="6" name="Content Placeholder 5"/>
          <p:cNvSpPr>
            <a:spLocks noGrp="1"/>
          </p:cNvSpPr>
          <p:nvPr>
            <p:ph sz="half" idx="2"/>
          </p:nvPr>
        </p:nvSpPr>
        <p:spPr>
          <a:xfrm>
            <a:off x="457200" y="1828800"/>
            <a:ext cx="4040188" cy="3951288"/>
          </a:xfrm>
        </p:spPr>
        <p:txBody>
          <a:bodyPr>
            <a:normAutofit lnSpcReduction="10000"/>
          </a:bodyPr>
          <a:lstStyle/>
          <a:p>
            <a:r>
              <a:rPr lang="en-US" dirty="0" smtClean="0"/>
              <a:t>Take roster and colored cards</a:t>
            </a:r>
          </a:p>
          <a:p>
            <a:r>
              <a:rPr lang="en-US" dirty="0" smtClean="0"/>
              <a:t>Hang green tag on door handle</a:t>
            </a:r>
          </a:p>
          <a:p>
            <a:r>
              <a:rPr lang="en-US" dirty="0" smtClean="0"/>
              <a:t>Turn off classroom lights</a:t>
            </a:r>
          </a:p>
          <a:p>
            <a:r>
              <a:rPr lang="en-US" dirty="0" smtClean="0"/>
              <a:t>Check attendance once outside</a:t>
            </a:r>
          </a:p>
          <a:p>
            <a:r>
              <a:rPr lang="en-US" dirty="0" smtClean="0"/>
              <a:t>Hold up appropriate colored card (Student missing=yellow card)</a:t>
            </a:r>
          </a:p>
          <a:p>
            <a:endParaRPr lang="en-US" dirty="0" smtClean="0"/>
          </a:p>
          <a:p>
            <a:endParaRPr lang="en-US" dirty="0" smtClean="0"/>
          </a:p>
          <a:p>
            <a:pPr marL="0" indent="0">
              <a:buNone/>
            </a:pPr>
            <a:endParaRPr lang="en-US" dirty="0"/>
          </a:p>
        </p:txBody>
      </p:sp>
      <p:sp>
        <p:nvSpPr>
          <p:cNvPr id="7" name="Text Placeholder 6"/>
          <p:cNvSpPr>
            <a:spLocks noGrp="1"/>
          </p:cNvSpPr>
          <p:nvPr>
            <p:ph type="body" sz="quarter" idx="3"/>
          </p:nvPr>
        </p:nvSpPr>
        <p:spPr>
          <a:xfrm>
            <a:off x="4648200" y="1219200"/>
            <a:ext cx="4041775" cy="639762"/>
          </a:xfrm>
        </p:spPr>
        <p:txBody>
          <a:bodyPr/>
          <a:lstStyle/>
          <a:p>
            <a:pPr algn="ctr"/>
            <a:r>
              <a:rPr lang="en-US" dirty="0" smtClean="0"/>
              <a:t>CODE RED:  Lockdown</a:t>
            </a:r>
            <a:endParaRPr lang="en-US" dirty="0"/>
          </a:p>
        </p:txBody>
      </p:sp>
      <p:sp>
        <p:nvSpPr>
          <p:cNvPr id="8" name="Content Placeholder 7"/>
          <p:cNvSpPr>
            <a:spLocks noGrp="1"/>
          </p:cNvSpPr>
          <p:nvPr>
            <p:ph sz="quarter" idx="4"/>
          </p:nvPr>
        </p:nvSpPr>
        <p:spPr>
          <a:xfrm>
            <a:off x="4648201" y="1828800"/>
            <a:ext cx="4114800" cy="4800600"/>
          </a:xfrm>
        </p:spPr>
        <p:txBody>
          <a:bodyPr>
            <a:noAutofit/>
          </a:bodyPr>
          <a:lstStyle/>
          <a:p>
            <a:r>
              <a:rPr lang="en-US" sz="1200" dirty="0" smtClean="0"/>
              <a:t>Classroom door locked at all times</a:t>
            </a:r>
          </a:p>
          <a:p>
            <a:r>
              <a:rPr lang="en-US" sz="1200" dirty="0" smtClean="0"/>
              <a:t>Check halls</a:t>
            </a:r>
          </a:p>
          <a:p>
            <a:r>
              <a:rPr lang="en-US" sz="1200" dirty="0" smtClean="0"/>
              <a:t>Close/secure door</a:t>
            </a:r>
          </a:p>
          <a:p>
            <a:r>
              <a:rPr lang="en-US" sz="1200" dirty="0" smtClean="0"/>
              <a:t>Move students to corner</a:t>
            </a:r>
          </a:p>
          <a:p>
            <a:r>
              <a:rPr lang="en-US" sz="1200" dirty="0" smtClean="0"/>
              <a:t>Turn lights off</a:t>
            </a:r>
          </a:p>
          <a:p>
            <a:r>
              <a:rPr lang="en-US" sz="1200" dirty="0" smtClean="0"/>
              <a:t>Keep student quiet and off cell phones</a:t>
            </a:r>
          </a:p>
          <a:p>
            <a:r>
              <a:rPr lang="en-US" sz="1200" dirty="0" smtClean="0"/>
              <a:t>Count students</a:t>
            </a:r>
          </a:p>
          <a:p>
            <a:r>
              <a:rPr lang="en-US" sz="1200" dirty="0" smtClean="0"/>
              <a:t>Place appropriate colored card in door window and in your outside window (if applicable)</a:t>
            </a:r>
          </a:p>
          <a:p>
            <a:r>
              <a:rPr lang="en-US" sz="1200" dirty="0" smtClean="0"/>
              <a:t>EVERYONE sends email to Margaret Redmond, Phillip Greeson, Andrea Morrow, and Chris Thornbury with the following:</a:t>
            </a:r>
          </a:p>
          <a:p>
            <a:pPr lvl="1"/>
            <a:r>
              <a:rPr lang="en-US" sz="1200" dirty="0" smtClean="0"/>
              <a:t>Room Number (we don’t always know when you are in another location)</a:t>
            </a:r>
          </a:p>
          <a:p>
            <a:pPr lvl="1"/>
            <a:r>
              <a:rPr lang="en-US" sz="1200" dirty="0" smtClean="0"/>
              <a:t>Card Color (green, red, yellow</a:t>
            </a:r>
            <a:r>
              <a:rPr lang="en-US" sz="1200" dirty="0"/>
              <a:t>)</a:t>
            </a:r>
            <a:endParaRPr lang="en-US" sz="1200" dirty="0" smtClean="0"/>
          </a:p>
          <a:p>
            <a:pPr lvl="1"/>
            <a:r>
              <a:rPr lang="en-US" sz="1200" dirty="0" smtClean="0"/>
              <a:t>Number of people in room</a:t>
            </a:r>
          </a:p>
          <a:p>
            <a:pPr lvl="1"/>
            <a:r>
              <a:rPr lang="en-US" sz="1200" dirty="0" smtClean="0"/>
              <a:t>Details if card color is not green</a:t>
            </a:r>
          </a:p>
          <a:p>
            <a:pPr marL="457200" lvl="1" indent="0">
              <a:buNone/>
            </a:pPr>
            <a:r>
              <a:rPr lang="en-US" sz="1200" dirty="0" smtClean="0"/>
              <a:t>**The reason all teachers, even those who are green, should email is so we know you are OK.  If we do not receive an email from you, we will assume that you are injured or that someone is in your room keeping you from following procedures.</a:t>
            </a:r>
          </a:p>
          <a:p>
            <a:pPr lvl="1"/>
            <a:endParaRPr lang="en-US" sz="1200" dirty="0" smtClean="0"/>
          </a:p>
          <a:p>
            <a:endParaRPr lang="en-US" sz="1200" dirty="0"/>
          </a:p>
        </p:txBody>
      </p:sp>
    </p:spTree>
    <p:extLst>
      <p:ext uri="{BB962C8B-B14F-4D97-AF65-F5344CB8AC3E}">
        <p14:creationId xmlns:p14="http://schemas.microsoft.com/office/powerpoint/2010/main" val="11889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solidFill>
                  <a:schemeClr val="accent4">
                    <a:lumMod val="75000"/>
                  </a:schemeClr>
                </a:solidFill>
              </a:rPr>
              <a:t>Certified Attendance</a:t>
            </a:r>
            <a:r>
              <a:rPr lang="en-US" dirty="0" smtClean="0"/>
              <a:t/>
            </a:r>
            <a:br>
              <a:rPr lang="en-US" dirty="0" smtClean="0"/>
            </a:br>
            <a:r>
              <a:rPr lang="en-US" sz="2200" dirty="0" smtClean="0">
                <a:solidFill>
                  <a:schemeClr val="accent4">
                    <a:lumMod val="75000"/>
                  </a:schemeClr>
                </a:solidFill>
              </a:rPr>
              <a:t>Goal:  &lt; 450</a:t>
            </a:r>
            <a:endParaRPr lang="en-US" sz="2200" dirty="0">
              <a:solidFill>
                <a:schemeClr val="accent4">
                  <a:lumMod val="75000"/>
                </a:schemeClr>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464843842"/>
              </p:ext>
            </p:extLst>
          </p:nvPr>
        </p:nvGraphicFramePr>
        <p:xfrm>
          <a:off x="381000" y="1295400"/>
          <a:ext cx="83820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835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Students Missing More than 5 Days</a:t>
            </a:r>
            <a:r>
              <a:rPr lang="en-US" dirty="0"/>
              <a:t/>
            </a:r>
            <a:br>
              <a:rPr lang="en-US" dirty="0"/>
            </a:br>
            <a:r>
              <a:rPr lang="en-US" sz="2700" dirty="0" smtClean="0"/>
              <a:t>2014:  51.2%</a:t>
            </a:r>
            <a:br>
              <a:rPr lang="en-US" sz="2700" dirty="0" smtClean="0"/>
            </a:br>
            <a:r>
              <a:rPr lang="en-US" dirty="0" smtClean="0">
                <a:solidFill>
                  <a:srgbClr val="00B050"/>
                </a:solidFill>
              </a:rPr>
              <a:t>2015 Goal: &lt; 40%</a:t>
            </a:r>
            <a:endParaRPr lang="en-US"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1519752"/>
              </p:ext>
            </p:extLst>
          </p:nvPr>
        </p:nvGraphicFramePr>
        <p:xfrm>
          <a:off x="533400" y="2209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4230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Discipline</a:t>
            </a:r>
            <a:br>
              <a:rPr lang="en-US" dirty="0" smtClean="0"/>
            </a:br>
            <a:r>
              <a:rPr lang="en-US" sz="2000" b="1" dirty="0" smtClean="0">
                <a:solidFill>
                  <a:srgbClr val="FF0000"/>
                </a:solidFill>
              </a:rPr>
              <a:t>Goal:  &lt; 400</a:t>
            </a:r>
            <a:endParaRPr lang="en-US" sz="2000" b="1" dirty="0">
              <a:solidFill>
                <a:srgbClr val="FF0000"/>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475782142"/>
              </p:ext>
            </p:extLst>
          </p:nvPr>
        </p:nvGraphicFramePr>
        <p:xfrm>
          <a:off x="381000" y="1219200"/>
          <a:ext cx="83058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740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TXiJO-FbR4mDxkSjcy0l5JrMZIh2RlPYzVExsq5H8_tmt79vOIMNDB9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5981" y="1961444"/>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67581" y="382012"/>
            <a:ext cx="348172"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675852" y="235382"/>
            <a:ext cx="7479805" cy="110799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BRITTANY INGLE is…</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298438" y="5257800"/>
            <a:ext cx="8381999"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GETTING</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MARRIED!!!!</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85807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709"/>
            <a:ext cx="8229600" cy="3858491"/>
          </a:xfrm>
        </p:spPr>
        <p:txBody>
          <a:bodyPr>
            <a:normAutofit/>
          </a:bodyPr>
          <a:lstStyle/>
          <a:p>
            <a:r>
              <a:rPr lang="en-US" b="1" u="sng" dirty="0" smtClean="0">
                <a:hlinkClick r:id="rId2"/>
              </a:rPr>
              <a:t>www.mchsmorrow.weebly.com</a:t>
            </a:r>
            <a:endParaRPr lang="en-US" dirty="0"/>
          </a:p>
        </p:txBody>
      </p:sp>
      <p:pic>
        <p:nvPicPr>
          <p:cNvPr id="21" name="Picture 12" descr="C:\Users\lindergi\AppData\Local\Microsoft\Windows\Temporary Internet Files\Content.IE5\91A34YX5\xmassnowmananimated[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489200"/>
            <a:ext cx="3276600" cy="40446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7311" y="271790"/>
            <a:ext cx="6553200" cy="523220"/>
          </a:xfrm>
          <a:prstGeom prst="rect">
            <a:avLst/>
          </a:prstGeom>
          <a:noFill/>
        </p:spPr>
        <p:txBody>
          <a:bodyPr wrap="square" rtlCol="0">
            <a:spAutoFit/>
          </a:bodyPr>
          <a:lstStyle/>
          <a:p>
            <a:r>
              <a:rPr lang="en-US" sz="2800" dirty="0" smtClean="0"/>
              <a:t>Don’t forget to comment…</a:t>
            </a:r>
            <a:endParaRPr lang="en-US" sz="2800" dirty="0"/>
          </a:p>
        </p:txBody>
      </p:sp>
    </p:spTree>
    <p:extLst>
      <p:ext uri="{BB962C8B-B14F-4D97-AF65-F5344CB8AC3E}">
        <p14:creationId xmlns:p14="http://schemas.microsoft.com/office/powerpoint/2010/main" val="3241812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361</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Faculty Focus</vt:lpstr>
      <vt:lpstr>PowerPoint Presentation</vt:lpstr>
      <vt:lpstr>NOTICE</vt:lpstr>
      <vt:lpstr>Emergency Procedure Reminders</vt:lpstr>
      <vt:lpstr>Certified Attendance Goal:  &lt; 450</vt:lpstr>
      <vt:lpstr>Students Missing More than 5 Days 2014:  51.2% 2015 Goal: &lt; 40%</vt:lpstr>
      <vt:lpstr>Discipline Goal:  &lt; 400</vt:lpstr>
      <vt:lpstr>PowerPoint Presentation</vt:lpstr>
      <vt:lpstr>www.mchsmorrow.weebly.com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linder</dc:creator>
  <cp:lastModifiedBy>andrea morrow</cp:lastModifiedBy>
  <cp:revision>13</cp:revision>
  <cp:lastPrinted>2015-01-30T16:48:38Z</cp:lastPrinted>
  <dcterms:created xsi:type="dcterms:W3CDTF">2015-01-29T14:13:42Z</dcterms:created>
  <dcterms:modified xsi:type="dcterms:W3CDTF">2015-02-03T20:24:09Z</dcterms:modified>
</cp:coreProperties>
</file>